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9"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min" initials="A"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1152" autoAdjust="0"/>
  </p:normalViewPr>
  <p:slideViewPr>
    <p:cSldViewPr snapToGrid="0">
      <p:cViewPr>
        <p:scale>
          <a:sx n="70" d="100"/>
          <a:sy n="70" d="100"/>
        </p:scale>
        <p:origin x="-660"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Antraštės vietos rezervavimo ženklas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lt-LT"/>
          </a:p>
        </p:txBody>
      </p:sp>
      <p:sp>
        <p:nvSpPr>
          <p:cNvPr id="3" name="Datos vietos rezervavimo ženklas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0022C9-1A5C-4F23-B3AE-E58038347985}" type="datetimeFigureOut">
              <a:rPr lang="lt-LT" smtClean="0"/>
              <a:t>2023.06.29</a:t>
            </a:fld>
            <a:endParaRPr lang="lt-LT"/>
          </a:p>
        </p:txBody>
      </p:sp>
      <p:sp>
        <p:nvSpPr>
          <p:cNvPr id="4" name="Skaidrės vaizdo vietos rezervavimo ženkla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lt-LT"/>
          </a:p>
        </p:txBody>
      </p:sp>
      <p:sp>
        <p:nvSpPr>
          <p:cNvPr id="5" name="Pastabų vietos rezervavimo ženkl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lt-LT"/>
          </a:p>
        </p:txBody>
      </p:sp>
      <p:sp>
        <p:nvSpPr>
          <p:cNvPr id="6" name="Poraštės vietos rezervavimo ženklas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lt-LT"/>
          </a:p>
        </p:txBody>
      </p:sp>
      <p:sp>
        <p:nvSpPr>
          <p:cNvPr id="7" name="Skaidrės numerio vietos rezervavimo ženklas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3FE90FB-9B39-4B25-BDD8-E6D244BE11A4}" type="slidenum">
              <a:rPr lang="lt-LT" smtClean="0"/>
              <a:t>‹#›</a:t>
            </a:fld>
            <a:endParaRPr lang="lt-LT"/>
          </a:p>
        </p:txBody>
      </p:sp>
    </p:spTree>
    <p:extLst>
      <p:ext uri="{BB962C8B-B14F-4D97-AF65-F5344CB8AC3E}">
        <p14:creationId xmlns:p14="http://schemas.microsoft.com/office/powerpoint/2010/main" val="38894506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pPr marL="228600" indent="-228600">
              <a:buAutoNum type="arabicPeriod"/>
            </a:pPr>
            <a:endParaRPr lang="lt-LT" dirty="0"/>
          </a:p>
        </p:txBody>
      </p:sp>
      <p:sp>
        <p:nvSpPr>
          <p:cNvPr id="4" name="Skaidrės numerio vietos rezervavimo ženklas 3"/>
          <p:cNvSpPr>
            <a:spLocks noGrp="1"/>
          </p:cNvSpPr>
          <p:nvPr>
            <p:ph type="sldNum" sz="quarter" idx="10"/>
          </p:nvPr>
        </p:nvSpPr>
        <p:spPr/>
        <p:txBody>
          <a:bodyPr/>
          <a:lstStyle/>
          <a:p>
            <a:fld id="{D3FE90FB-9B39-4B25-BDD8-E6D244BE11A4}" type="slidenum">
              <a:rPr lang="lt-LT" smtClean="0"/>
              <a:t>3</a:t>
            </a:fld>
            <a:endParaRPr lang="lt-LT"/>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endParaRPr lang="lt-LT" dirty="0"/>
          </a:p>
        </p:txBody>
      </p:sp>
      <p:sp>
        <p:nvSpPr>
          <p:cNvPr id="4" name="Skaidrės numerio vietos rezervavimo ženklas 3"/>
          <p:cNvSpPr>
            <a:spLocks noGrp="1"/>
          </p:cNvSpPr>
          <p:nvPr>
            <p:ph type="sldNum" sz="quarter" idx="10"/>
          </p:nvPr>
        </p:nvSpPr>
        <p:spPr/>
        <p:txBody>
          <a:bodyPr/>
          <a:lstStyle/>
          <a:p>
            <a:fld id="{D3FE90FB-9B39-4B25-BDD8-E6D244BE11A4}" type="slidenum">
              <a:rPr lang="lt-LT" smtClean="0"/>
              <a:t>4</a:t>
            </a:fld>
            <a:endParaRPr lang="lt-LT"/>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endParaRPr lang="lt-LT" baseline="0" dirty="0" smtClean="0"/>
          </a:p>
        </p:txBody>
      </p:sp>
      <p:sp>
        <p:nvSpPr>
          <p:cNvPr id="4" name="Skaidrės numerio vietos rezervavimo ženklas 3"/>
          <p:cNvSpPr>
            <a:spLocks noGrp="1"/>
          </p:cNvSpPr>
          <p:nvPr>
            <p:ph type="sldNum" sz="quarter" idx="10"/>
          </p:nvPr>
        </p:nvSpPr>
        <p:spPr/>
        <p:txBody>
          <a:bodyPr/>
          <a:lstStyle/>
          <a:p>
            <a:fld id="{D3FE90FB-9B39-4B25-BDD8-E6D244BE11A4}" type="slidenum">
              <a:rPr lang="lt-LT" smtClean="0"/>
              <a:t>5</a:t>
            </a:fld>
            <a:endParaRPr lang="lt-LT"/>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endParaRPr lang="lt-LT" dirty="0"/>
          </a:p>
        </p:txBody>
      </p:sp>
      <p:sp>
        <p:nvSpPr>
          <p:cNvPr id="4" name="Skaidrės numerio vietos rezervavimo ženklas 3"/>
          <p:cNvSpPr>
            <a:spLocks noGrp="1"/>
          </p:cNvSpPr>
          <p:nvPr>
            <p:ph type="sldNum" sz="quarter" idx="10"/>
          </p:nvPr>
        </p:nvSpPr>
        <p:spPr/>
        <p:txBody>
          <a:bodyPr/>
          <a:lstStyle/>
          <a:p>
            <a:fld id="{D3FE90FB-9B39-4B25-BDD8-E6D244BE11A4}" type="slidenum">
              <a:rPr lang="lt-LT" smtClean="0"/>
              <a:t>6</a:t>
            </a:fld>
            <a:endParaRPr lang="lt-LT"/>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endParaRPr lang="lt-LT" dirty="0"/>
          </a:p>
        </p:txBody>
      </p:sp>
      <p:sp>
        <p:nvSpPr>
          <p:cNvPr id="4" name="Skaidrės numerio vietos rezervavimo ženklas 3"/>
          <p:cNvSpPr>
            <a:spLocks noGrp="1"/>
          </p:cNvSpPr>
          <p:nvPr>
            <p:ph type="sldNum" sz="quarter" idx="10"/>
          </p:nvPr>
        </p:nvSpPr>
        <p:spPr/>
        <p:txBody>
          <a:bodyPr/>
          <a:lstStyle/>
          <a:p>
            <a:fld id="{D3FE90FB-9B39-4B25-BDD8-E6D244BE11A4}" type="slidenum">
              <a:rPr lang="lt-LT" smtClean="0"/>
              <a:t>7</a:t>
            </a:fld>
            <a:endParaRPr lang="lt-LT"/>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endParaRPr lang="lt-LT" dirty="0"/>
          </a:p>
        </p:txBody>
      </p:sp>
      <p:sp>
        <p:nvSpPr>
          <p:cNvPr id="4" name="Skaidrės numerio vietos rezervavimo ženklas 3"/>
          <p:cNvSpPr>
            <a:spLocks noGrp="1"/>
          </p:cNvSpPr>
          <p:nvPr>
            <p:ph type="sldNum" sz="quarter" idx="10"/>
          </p:nvPr>
        </p:nvSpPr>
        <p:spPr/>
        <p:txBody>
          <a:bodyPr/>
          <a:lstStyle/>
          <a:p>
            <a:fld id="{D3FE90FB-9B39-4B25-BDD8-E6D244BE11A4}" type="slidenum">
              <a:rPr lang="lt-LT" smtClean="0"/>
              <a:t>8</a:t>
            </a:fld>
            <a:endParaRPr lang="lt-LT"/>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idx="2"/>
          </p:nvPr>
        </p:nvSpPr>
        <p:spPr/>
      </p:sp>
      <p:sp>
        <p:nvSpPr>
          <p:cNvPr id="3" name="Text Placeholder 2"/>
          <p:cNvSpPr>
            <a:spLocks noGrp="1"/>
          </p:cNvSpPr>
          <p:nvPr>
            <p:ph type="body" idx="3"/>
          </p:nvPr>
        </p:nvSpPr>
        <p:spPr/>
        <p:txBody>
          <a:bodyPr/>
          <a:lstStyle/>
          <a:p>
            <a:endParaRPr lang="lt-LT" alt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idx="2"/>
          </p:nvPr>
        </p:nvSpPr>
        <p:spPr/>
      </p:sp>
      <p:sp>
        <p:nvSpPr>
          <p:cNvPr id="3" name="Text Placeholder 2"/>
          <p:cNvSpPr>
            <a:spLocks noGrp="1"/>
          </p:cNvSpPr>
          <p:nvPr>
            <p:ph type="body" idx="3"/>
          </p:nvPr>
        </p:nvSpPr>
        <p:spPr/>
        <p:txBody>
          <a:bodyPr/>
          <a:lstStyle/>
          <a:p>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idx="2"/>
          </p:nvPr>
        </p:nvSpPr>
        <p:spPr/>
      </p:sp>
      <p:sp>
        <p:nvSpPr>
          <p:cNvPr id="3" name="Text Placeholder 2"/>
          <p:cNvSpPr>
            <a:spLocks noGrp="1"/>
          </p:cNvSpPr>
          <p:nvPr>
            <p:ph type="body" idx="3"/>
          </p:nvPr>
        </p:nvSpPr>
        <p:spPr/>
        <p:txBody>
          <a:bodyPr/>
          <a:lstStyle/>
          <a:p>
            <a:endParaRPr lang="lt-LT"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Pavadinimo skaidrė">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915128" y="1788454"/>
            <a:ext cx="8361229" cy="2098226"/>
          </a:xfrm>
        </p:spPr>
        <p:txBody>
          <a:bodyPr anchor="b">
            <a:noAutofit/>
          </a:bodyPr>
          <a:lstStyle>
            <a:lvl1pPr algn="ctr">
              <a:defRPr sz="7200" cap="all" baseline="0">
                <a:solidFill>
                  <a:schemeClr val="tx2"/>
                </a:solidFill>
              </a:defRPr>
            </a:lvl1pPr>
          </a:lstStyle>
          <a:p>
            <a:r>
              <a:rPr lang="lt-LT" smtClean="0"/>
              <a:t>Spustelėję redag. ruoš. pavad. stilių</a:t>
            </a:r>
            <a:endParaRPr lang="en-US" dirty="0"/>
          </a:p>
        </p:txBody>
      </p:sp>
      <p:sp>
        <p:nvSpPr>
          <p:cNvPr id="3" name="Subtitle 2"/>
          <p:cNvSpPr>
            <a:spLocks noGrp="1"/>
          </p:cNvSpPr>
          <p:nvPr>
            <p:ph type="subTitle" idx="1" hasCustomPrompt="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lt-LT" smtClean="0"/>
              <a:t>Spustelėkite norėdami redaguoti šablono paantraštės stilių</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t>6/29/2023</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Pavadinimas ir vertikalus teksta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lt-LT" smtClean="0"/>
              <a:t>Spustelėję redag. ruoš. pavad. stilių</a:t>
            </a:r>
            <a:endParaRPr lang="en-US" dirty="0"/>
          </a:p>
        </p:txBody>
      </p:sp>
      <p:sp>
        <p:nvSpPr>
          <p:cNvPr id="3" name="Vertical Text Placeholder 2"/>
          <p:cNvSpPr>
            <a:spLocks noGrp="1"/>
          </p:cNvSpPr>
          <p:nvPr>
            <p:ph type="body" orient="vert" idx="1" hasCustomPrompt="1"/>
          </p:nvPr>
        </p:nvSpPr>
        <p:spPr>
          <a:xfrm>
            <a:off x="1371600" y="2295525"/>
            <a:ext cx="9601200" cy="3571875"/>
          </a:xfrm>
        </p:spPr>
        <p:txBody>
          <a:bodyPr vert="eaVert"/>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6/29/2023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us pavadinimas ir tekstas">
    <p:spTree>
      <p:nvGrpSpPr>
        <p:cNvPr id="1" name=""/>
        <p:cNvGrpSpPr/>
        <p:nvPr/>
      </p:nvGrpSpPr>
      <p:grpSpPr>
        <a:xfrm>
          <a:off x="0" y="0"/>
          <a:ext cx="0" cy="0"/>
          <a:chOff x="0" y="0"/>
          <a:chExt cx="0" cy="0"/>
        </a:xfrm>
      </p:grpSpPr>
      <p:sp>
        <p:nvSpPr>
          <p:cNvPr id="2" name="Vertical Title 1"/>
          <p:cNvSpPr>
            <a:spLocks noGrp="1"/>
          </p:cNvSpPr>
          <p:nvPr>
            <p:ph type="title" orient="vert" hasCustomPrompt="1"/>
          </p:nvPr>
        </p:nvSpPr>
        <p:spPr>
          <a:xfrm>
            <a:off x="9596561" y="624156"/>
            <a:ext cx="1565766" cy="5243244"/>
          </a:xfrm>
        </p:spPr>
        <p:txBody>
          <a:bodyPr vert="eaVert"/>
          <a:lstStyle/>
          <a:p>
            <a:r>
              <a:rPr lang="lt-LT" smtClean="0"/>
              <a:t>Spustelėję redag. ruoš. pavad. stilių</a:t>
            </a:r>
            <a:endParaRPr lang="en-US" dirty="0"/>
          </a:p>
        </p:txBody>
      </p:sp>
      <p:sp>
        <p:nvSpPr>
          <p:cNvPr id="3" name="Vertical Text Placeholder 2"/>
          <p:cNvSpPr>
            <a:spLocks noGrp="1"/>
          </p:cNvSpPr>
          <p:nvPr>
            <p:ph type="body" orient="vert" idx="1" hasCustomPrompt="1"/>
          </p:nvPr>
        </p:nvSpPr>
        <p:spPr>
          <a:xfrm>
            <a:off x="1371600" y="624156"/>
            <a:ext cx="8179641" cy="5243244"/>
          </a:xfrm>
        </p:spPr>
        <p:txBody>
          <a:bodyPr vert="eaVert"/>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6/29/2023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avadinimas ir turiny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lt-LT" smtClean="0"/>
              <a:t>Spustelėję redag. ruoš. pavad. stilių</a:t>
            </a:r>
            <a:endParaRPr lang="en-US" dirty="0"/>
          </a:p>
        </p:txBody>
      </p:sp>
      <p:sp>
        <p:nvSpPr>
          <p:cNvPr id="3" name="Content Placeholder 2"/>
          <p:cNvSpPr>
            <a:spLocks noGrp="1"/>
          </p:cNvSpPr>
          <p:nvPr>
            <p:ph idx="1" hasCustomPrompt="1"/>
          </p:nvPr>
        </p:nvSpPr>
        <p:spPr/>
        <p:txBody>
          <a:bodyPr/>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6/29/2023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kcijos antraštė">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65025" y="1301360"/>
            <a:ext cx="9612971" cy="2852737"/>
          </a:xfrm>
        </p:spPr>
        <p:txBody>
          <a:bodyPr anchor="b">
            <a:normAutofit/>
          </a:bodyPr>
          <a:lstStyle>
            <a:lvl1pPr algn="r">
              <a:defRPr sz="7200" cap="all" baseline="0">
                <a:solidFill>
                  <a:schemeClr val="tx2"/>
                </a:solidFill>
              </a:defRPr>
            </a:lvl1pPr>
          </a:lstStyle>
          <a:p>
            <a:r>
              <a:rPr lang="lt-LT" smtClean="0"/>
              <a:t>Spustelėję redag. ruoš. pavad. stilių</a:t>
            </a:r>
            <a:endParaRPr lang="en-US" dirty="0"/>
          </a:p>
        </p:txBody>
      </p:sp>
      <p:sp>
        <p:nvSpPr>
          <p:cNvPr id="3" name="Text Placeholder 2"/>
          <p:cNvSpPr>
            <a:spLocks noGrp="1"/>
          </p:cNvSpPr>
          <p:nvPr>
            <p:ph type="body" idx="1" hasCustomPrompt="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lt-LT" smtClean="0"/>
              <a:t>Redaguoti šablono teksto stilius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t>6/29/2023</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 turiniai">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chemeClr val="tx2"/>
                </a:solidFill>
              </a:defRPr>
            </a:lvl1pPr>
          </a:lstStyle>
          <a:p>
            <a:r>
              <a:rPr lang="lt-LT" smtClean="0"/>
              <a:t>Spustelėję redag. ruoš. pavad. stilių</a:t>
            </a:r>
            <a:endParaRPr lang="en-US" dirty="0"/>
          </a:p>
        </p:txBody>
      </p:sp>
      <p:sp>
        <p:nvSpPr>
          <p:cNvPr id="3" name="Content Placeholder 2"/>
          <p:cNvSpPr>
            <a:spLocks noGrp="1"/>
          </p:cNvSpPr>
          <p:nvPr>
            <p:ph sz="half" idx="1" hasCustomPrompt="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en-US" dirty="0"/>
          </a:p>
        </p:txBody>
      </p:sp>
      <p:sp>
        <p:nvSpPr>
          <p:cNvPr id="4" name="Content Placeholder 3"/>
          <p:cNvSpPr>
            <a:spLocks noGrp="1"/>
          </p:cNvSpPr>
          <p:nvPr>
            <p:ph sz="half" idx="2" hasCustomPrompt="1"/>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6/29/2023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Lyginima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371600" y="685800"/>
            <a:ext cx="9601200" cy="1485900"/>
          </a:xfrm>
        </p:spPr>
        <p:txBody>
          <a:bodyPr/>
          <a:lstStyle>
            <a:lvl1pPr>
              <a:defRPr>
                <a:solidFill>
                  <a:schemeClr val="tx2"/>
                </a:solidFill>
              </a:defRPr>
            </a:lvl1pPr>
          </a:lstStyle>
          <a:p>
            <a:r>
              <a:rPr lang="lt-LT" smtClean="0"/>
              <a:t>Spustelėję redag. ruoš. pavad. stilių</a:t>
            </a:r>
            <a:endParaRPr lang="en-US" dirty="0"/>
          </a:p>
        </p:txBody>
      </p:sp>
      <p:sp>
        <p:nvSpPr>
          <p:cNvPr id="3" name="Text Placeholder 2"/>
          <p:cNvSpPr>
            <a:spLocks noGrp="1"/>
          </p:cNvSpPr>
          <p:nvPr>
            <p:ph type="body" idx="1" hasCustomPrompt="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smtClean="0"/>
              <a:t>Redaguoti šablono teksto stilius</a:t>
            </a:r>
          </a:p>
        </p:txBody>
      </p:sp>
      <p:sp>
        <p:nvSpPr>
          <p:cNvPr id="4" name="Content Placeholder 3"/>
          <p:cNvSpPr>
            <a:spLocks noGrp="1"/>
          </p:cNvSpPr>
          <p:nvPr>
            <p:ph sz="half" idx="2" hasCustomPrompt="1"/>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en-US" dirty="0"/>
          </a:p>
        </p:txBody>
      </p:sp>
      <p:sp>
        <p:nvSpPr>
          <p:cNvPr id="5" name="Text Placeholder 4"/>
          <p:cNvSpPr>
            <a:spLocks noGrp="1"/>
          </p:cNvSpPr>
          <p:nvPr>
            <p:ph type="body" sz="quarter" idx="3" hasCustomPrompt="1"/>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smtClean="0"/>
              <a:t>Redaguoti šablono teksto stilius</a:t>
            </a:r>
          </a:p>
        </p:txBody>
      </p:sp>
      <p:sp>
        <p:nvSpPr>
          <p:cNvPr id="6" name="Content Placeholder 5"/>
          <p:cNvSpPr>
            <a:spLocks noGrp="1"/>
          </p:cNvSpPr>
          <p:nvPr>
            <p:ph sz="quarter" idx="4" hasCustomPrompt="1"/>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6/29/2023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 pavadinima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lt-LT" smtClean="0"/>
              <a:t>Spustelėję redag. ruoš. pavad. stilių</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6/29/2023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šči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6/29/2023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Turinys ir antraštė">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lt-LT" smtClean="0"/>
              <a:t>Spustelėję redag. ruoš. pavad. stilių</a:t>
            </a:r>
            <a:endParaRPr lang="en-US" dirty="0"/>
          </a:p>
        </p:txBody>
      </p:sp>
      <p:sp>
        <p:nvSpPr>
          <p:cNvPr id="3" name="Content Placeholder 2"/>
          <p:cNvSpPr>
            <a:spLocks noGrp="1"/>
          </p:cNvSpPr>
          <p:nvPr>
            <p:ph idx="1" hasCustomPrompt="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en-US" dirty="0"/>
          </a:p>
        </p:txBody>
      </p:sp>
      <p:sp>
        <p:nvSpPr>
          <p:cNvPr id="4" name="Text Placeholder 3"/>
          <p:cNvSpPr>
            <a:spLocks noGrp="1"/>
          </p:cNvSpPr>
          <p:nvPr>
            <p:ph type="body" sz="half" idx="2" hasCustomPrompt="1"/>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t-LT" smtClean="0"/>
              <a:t>Redaguoti šablono teksto stilius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t>6/29/2023</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aveikslėlis ir antraštė">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a:xfrm>
            <a:off x="723900" y="685800"/>
            <a:ext cx="3855720" cy="2157884"/>
          </a:xfrm>
        </p:spPr>
        <p:txBody>
          <a:bodyPr anchor="t">
            <a:normAutofit/>
          </a:bodyPr>
          <a:lstStyle>
            <a:lvl1pPr>
              <a:lnSpc>
                <a:spcPct val="84000"/>
              </a:lnSpc>
              <a:defRPr sz="4800" baseline="0"/>
            </a:lvl1pPr>
          </a:lstStyle>
          <a:p>
            <a:r>
              <a:rPr lang="lt-LT" smtClean="0"/>
              <a:t>Spustelėję redag. ruoš. pavad. stilių</a:t>
            </a:r>
            <a:endParaRPr lang="en-US" dirty="0"/>
          </a:p>
        </p:txBody>
      </p:sp>
      <p:sp>
        <p:nvSpPr>
          <p:cNvPr id="3" name="Picture Placeholder 2"/>
          <p:cNvSpPr>
            <a:spLocks noGrp="1" noChangeAspect="1"/>
          </p:cNvSpPr>
          <p:nvPr>
            <p:ph type="pic" idx="1" hasCustomPrompt="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lt-LT" smtClean="0"/>
              <a:t>Spustelėkite piktogr. norėdami įtraukti pav.</a:t>
            </a:r>
            <a:endParaRPr lang="en-US" dirty="0"/>
          </a:p>
        </p:txBody>
      </p:sp>
      <p:sp>
        <p:nvSpPr>
          <p:cNvPr id="4" name="Text Placeholder 3"/>
          <p:cNvSpPr>
            <a:spLocks noGrp="1"/>
          </p:cNvSpPr>
          <p:nvPr>
            <p:ph type="body" sz="half" idx="2" hasCustomPrompt="1"/>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t-LT" smtClean="0"/>
              <a:t>Redaguoti šablono teksto stilius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t>6/29/2023</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lt-LT" smtClean="0"/>
              <a:t>Spustelėję redag. ruoš. pavad. stilių</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t>6/29/2023</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175" indent="-384175"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175"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175"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175"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175"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175"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175"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175"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175"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ctrTitle"/>
          </p:nvPr>
        </p:nvSpPr>
        <p:spPr/>
        <p:txBody>
          <a:bodyPr/>
          <a:lstStyle/>
          <a:p>
            <a:r>
              <a:rPr lang="lt-LT" sz="4000" dirty="0" smtClean="0"/>
              <a:t>Veiklos kokybės įsivertinimas</a:t>
            </a:r>
            <a:br>
              <a:rPr lang="lt-LT" sz="4000" dirty="0" smtClean="0"/>
            </a:br>
            <a:r>
              <a:rPr lang="lt-LT" sz="2800" dirty="0" smtClean="0"/>
              <a:t>(Tėvų (globėjų) apklausa)</a:t>
            </a:r>
            <a:endParaRPr lang="lt-LT" sz="2800" dirty="0"/>
          </a:p>
        </p:txBody>
      </p:sp>
      <p:sp>
        <p:nvSpPr>
          <p:cNvPr id="3" name="Antrinis pavadinimas 2"/>
          <p:cNvSpPr>
            <a:spLocks noGrp="1"/>
          </p:cNvSpPr>
          <p:nvPr>
            <p:ph type="subTitle" idx="1"/>
          </p:nvPr>
        </p:nvSpPr>
        <p:spPr/>
        <p:txBody>
          <a:bodyPr/>
          <a:lstStyle/>
          <a:p>
            <a:r>
              <a:rPr lang="lt-LT" dirty="0" smtClean="0"/>
              <a:t>2022m. Gruodžio mėn.</a:t>
            </a:r>
            <a:endParaRPr lang="lt-LT"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233045"/>
            <a:ext cx="9601200" cy="1485900"/>
          </a:xfrm>
        </p:spPr>
        <p:txBody>
          <a:bodyPr/>
          <a:lstStyle/>
          <a:p>
            <a:r>
              <a:rPr lang="lt-LT" altLang="en-US" b="1"/>
              <a:t>Ką darželiui LIAUTIS daryti?</a:t>
            </a:r>
          </a:p>
        </p:txBody>
      </p:sp>
      <p:sp>
        <p:nvSpPr>
          <p:cNvPr id="3" name="Content Placeholder 2"/>
          <p:cNvSpPr>
            <a:spLocks noGrp="1"/>
          </p:cNvSpPr>
          <p:nvPr>
            <p:ph sz="half" idx="1"/>
          </p:nvPr>
        </p:nvSpPr>
        <p:spPr>
          <a:xfrm>
            <a:off x="784225" y="1290955"/>
            <a:ext cx="11130915" cy="5466080"/>
          </a:xfrm>
        </p:spPr>
        <p:txBody>
          <a:bodyPr>
            <a:normAutofit lnSpcReduction="10000"/>
          </a:bodyPr>
          <a:lstStyle/>
          <a:p>
            <a:r>
              <a:rPr lang="lt-LT" altLang="en-US"/>
              <a:t>&lt;..</a:t>
            </a:r>
            <a:r>
              <a:rPr lang="lt-LT" altLang="en-US" i="1"/>
              <a:t>.</a:t>
            </a:r>
            <a:r>
              <a:rPr lang="en-US" i="1"/>
              <a:t>Skatinti vaiką per prievartą (net kai vaikas verkia versti) daryti tam tikrus dalykus. Čia tikriausiai tik vienai auklėtojai skirti žodžiai. Tai manau ir išspręstų vaiko nenoro eiti į darželį problemą. Ateis laikas ir vaikas padarys arba mokėti ir stengtis prieiti gražiuoju.</a:t>
            </a:r>
            <a:r>
              <a:rPr lang="lt-LT" altLang="en-US" i="1"/>
              <a:t>..</a:t>
            </a:r>
            <a:r>
              <a:rPr lang="lt-LT" altLang="en-US"/>
              <a:t>&gt;;</a:t>
            </a:r>
          </a:p>
          <a:p>
            <a:r>
              <a:rPr lang="lt-LT" altLang="en-US" i="1"/>
              <a:t>&lt;Priminti sergančius ar sloguojancius vaikus ...&gt;;</a:t>
            </a:r>
          </a:p>
          <a:p>
            <a:r>
              <a:rPr lang="lt-LT" altLang="en-US" i="1"/>
              <a:t>&lt;Taupyti - patalpos galėtų būti šiltesnės, vanduo prausimuisi naudojamas šiltesnis.&gt;;</a:t>
            </a:r>
          </a:p>
          <a:p>
            <a:r>
              <a:rPr lang="lt-LT" altLang="en-US" i="1"/>
              <a:t>&lt;Užduoti namų darbus ir stengtis kuo daugiau padaryti viską grupėje. Žinant mūsų gyvenimo ritmą ir lėkimą, buitį ir pnš. Įpareigoti rengtis rūbų kodą( kaip pvz susitikimas su kunigu). Esmė, kad vaikas būtų tvarkingas. Šnekant apie pasirodymus ir spektaklius, dėti pastangas ir trumpinti tekstus vaikams ( kai reikia atmintinai išmokt).&gt;;</a:t>
            </a:r>
          </a:p>
          <a:p>
            <a:r>
              <a:rPr lang="lt-LT" altLang="en-US" i="1"/>
              <a:t>&lt;Kasmet keisti grupes ir auklėtojas... Jau šie metai tai yra tragedija. Informacija nesuvaikšto, aš kaip mama niekada nežinau, kurią auklėtoją rasiu darželyje. Mano vaikui kelia stresą tokie dažni pasikeitimai. Tai dar gerai, kad yra grupės telefonas. Iš auklėtojų informacijos negauname jokios. Jei kuri mama kažkuo pasidalina grupėje, tai sužinome. Apie vaikų pasiekimus ar veiklą darželyje išvis 0 informacijos.(3)&gt;;</a:t>
            </a:r>
          </a:p>
          <a:p>
            <a:r>
              <a:rPr lang="lt-LT" altLang="en-US" i="1"/>
              <a:t>&lt;Dirbantiems su vaikais, nešaukti ant jų, elgtis pagarbiai.&gt;;</a:t>
            </a:r>
          </a:p>
          <a:p>
            <a:r>
              <a:rPr lang="lt-LT" altLang="en-US" i="1"/>
              <a:t>&lt;Leisti valgyti saldumynus&gt;;</a:t>
            </a:r>
          </a:p>
          <a:p>
            <a:endParaRPr lang="lt-LT" altLang="en-US" i="1"/>
          </a:p>
          <a:p>
            <a:endParaRPr lang="lt-LT" altLang="en-US" i="1"/>
          </a:p>
          <a:p>
            <a:endParaRPr lang="lt-LT" altLang="en-US" i="1"/>
          </a:p>
          <a:p>
            <a:endParaRPr lang="lt-LT" altLang="en-US" i="1"/>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93370"/>
            <a:ext cx="9601200" cy="1485900"/>
          </a:xfrm>
        </p:spPr>
        <p:txBody>
          <a:bodyPr/>
          <a:lstStyle/>
          <a:p>
            <a:r>
              <a:rPr lang="lt-LT" altLang="en-US" b="1">
                <a:sym typeface="+mn-ea"/>
              </a:rPr>
              <a:t>Ką darželiui TĘSTI daryti?</a:t>
            </a:r>
            <a:r>
              <a:rPr lang="lt-LT" altLang="en-US"/>
              <a:t/>
            </a:r>
            <a:br>
              <a:rPr lang="lt-LT" altLang="en-US"/>
            </a:br>
            <a:endParaRPr lang="en-US"/>
          </a:p>
        </p:txBody>
      </p:sp>
      <p:sp>
        <p:nvSpPr>
          <p:cNvPr id="3" name="Content Placeholder 2"/>
          <p:cNvSpPr>
            <a:spLocks noGrp="1"/>
          </p:cNvSpPr>
          <p:nvPr>
            <p:ph sz="half" idx="1"/>
          </p:nvPr>
        </p:nvSpPr>
        <p:spPr>
          <a:xfrm>
            <a:off x="1371600" y="1440815"/>
            <a:ext cx="10587990" cy="5120005"/>
          </a:xfrm>
        </p:spPr>
        <p:txBody>
          <a:bodyPr>
            <a:normAutofit fontScale="90000"/>
          </a:bodyPr>
          <a:lstStyle/>
          <a:p>
            <a:r>
              <a:rPr lang="lt-LT" altLang="en-US" i="1"/>
              <a:t>&lt;</a:t>
            </a:r>
            <a:r>
              <a:rPr lang="en-US" i="1"/>
              <a:t>Remontuoti erdves lauke ir darželyje (supynės, nameliai, stalai, kėdės ir kt..)</a:t>
            </a:r>
            <a:r>
              <a:rPr lang="lt-LT" altLang="en-US" i="1"/>
              <a:t>; Investuoti i aplinkos  gerove ...&gt;(2);</a:t>
            </a:r>
          </a:p>
          <a:p>
            <a:r>
              <a:rPr lang="lt-LT" altLang="en-US" i="1"/>
              <a:t>&lt;</a:t>
            </a:r>
            <a:r>
              <a:rPr lang="en-US" i="1"/>
              <a:t>Viską ką pradėjo ir dar daugiau</a:t>
            </a:r>
            <a:r>
              <a:rPr lang="lt-LT" altLang="en-US" i="1"/>
              <a:t>; Ir toliau taip šauniai ugdyti vaikus ir ruošti juos gyvenimui ...&gt;(5);</a:t>
            </a:r>
          </a:p>
          <a:p>
            <a:r>
              <a:rPr lang="lt-LT" altLang="en-US" i="1"/>
              <a:t>&lt;Papildoma veikla (</a:t>
            </a:r>
            <a:r>
              <a:rPr lang="en-US" i="1"/>
              <a:t>Smagu kai vaikai gali lankyti būrelius.</a:t>
            </a:r>
            <a:r>
              <a:rPr lang="lt-LT" altLang="en-US" i="1"/>
              <a:t> Papildomos veiklos (keramikos būreliai ir t.t.)...&gt; (2);</a:t>
            </a:r>
          </a:p>
          <a:p>
            <a:r>
              <a:rPr lang="lt-LT" altLang="en-US" i="1"/>
              <a:t>&lt;</a:t>
            </a:r>
            <a:r>
              <a:rPr lang="en-US" i="1"/>
              <a:t>Dalyvauti projektuose puošti darželio aplinką per įvairiausias šventes. Esame labai patenkinti helovyno renginiais, vaikas buvo labai patenkintas</a:t>
            </a:r>
            <a:r>
              <a:rPr lang="lt-LT" altLang="en-US" i="1"/>
              <a:t> ...&gt; (4);</a:t>
            </a:r>
            <a:endParaRPr lang="en-US" i="1"/>
          </a:p>
          <a:p>
            <a:r>
              <a:rPr lang="lt-LT" altLang="en-US" i="1"/>
              <a:t>&lt;T</a:t>
            </a:r>
            <a:r>
              <a:rPr lang="en-US" i="1"/>
              <a:t>ęsti įvairias išvykstamąsias veiklas</a:t>
            </a:r>
            <a:r>
              <a:rPr lang="lt-LT" altLang="en-US" i="1"/>
              <a:t>&gt;;</a:t>
            </a:r>
          </a:p>
          <a:p>
            <a:r>
              <a:rPr lang="lt-LT" altLang="en-US" i="1"/>
              <a:t>&lt;</a:t>
            </a:r>
            <a:r>
              <a:rPr lang="en-US" i="1"/>
              <a:t>Stengtis užtikrinti vaikų psichologinį komfortą ir saugumą</a:t>
            </a:r>
            <a:r>
              <a:rPr lang="lt-LT" altLang="en-US" i="1"/>
              <a:t>&gt;;</a:t>
            </a:r>
            <a:endParaRPr lang="en-US" i="1"/>
          </a:p>
          <a:p>
            <a:r>
              <a:rPr lang="lt-LT" altLang="en-US" i="1"/>
              <a:t>&lt;</a:t>
            </a:r>
            <a:r>
              <a:rPr lang="en-US" i="1"/>
              <a:t>TĘSTI pagalbos specialistų organizuojamą pagalbą. Pokalbiai su jais išsamūs, specialistai demonstruoja empatiją, rūpinimąsi vaiku. Labai jaučiame ir namuose specialistų pagalbos naudą.</a:t>
            </a:r>
            <a:r>
              <a:rPr lang="lt-LT" altLang="en-US" i="1"/>
              <a:t>..&gt;;</a:t>
            </a:r>
            <a:endParaRPr lang="en-US" i="1"/>
          </a:p>
          <a:p>
            <a:r>
              <a:rPr lang="lt-LT" altLang="en-US" i="1"/>
              <a:t>&lt;</a:t>
            </a:r>
            <a:r>
              <a:rPr lang="en-US" i="1"/>
              <a:t>B</a:t>
            </a:r>
            <a:r>
              <a:rPr lang="lt-LT" altLang="en-US" i="1"/>
              <a:t>ū</a:t>
            </a:r>
            <a:r>
              <a:rPr lang="en-US" i="1"/>
              <a:t>tinai teskite kviestini</a:t>
            </a:r>
            <a:r>
              <a:rPr lang="lt-LT" altLang="en-US" i="1"/>
              <a:t>ų</a:t>
            </a:r>
            <a:r>
              <a:rPr lang="en-US" i="1"/>
              <a:t> sveci</a:t>
            </a:r>
            <a:r>
              <a:rPr lang="lt-LT" altLang="en-US" i="1"/>
              <a:t>ų</a:t>
            </a:r>
            <a:r>
              <a:rPr lang="en-US" i="1"/>
              <a:t> renginius, visus kitus edukacinius renginius, taip tobulinama savišvieta vaikui.</a:t>
            </a:r>
            <a:r>
              <a:rPr lang="lt-LT" altLang="en-US" i="1"/>
              <a:t>&gt;;</a:t>
            </a:r>
            <a:endParaRPr lang="en-US" i="1"/>
          </a:p>
          <a:p>
            <a:r>
              <a:rPr lang="lt-LT" altLang="en-US" i="1"/>
              <a:t>&lt;</a:t>
            </a:r>
            <a:r>
              <a:rPr lang="en-US" i="1"/>
              <a:t>Renginius, </a:t>
            </a:r>
            <a:r>
              <a:rPr lang="lt-LT" altLang="en-US" i="1"/>
              <a:t>į</a:t>
            </a:r>
            <a:r>
              <a:rPr lang="en-US" i="1"/>
              <a:t> kuriuos b</a:t>
            </a:r>
            <a:r>
              <a:rPr lang="lt-LT" altLang="en-US" i="1"/>
              <a:t>ūtų</a:t>
            </a:r>
            <a:r>
              <a:rPr lang="en-US" i="1"/>
              <a:t> </a:t>
            </a:r>
            <a:r>
              <a:rPr lang="lt-LT" altLang="en-US" i="1"/>
              <a:t>į</a:t>
            </a:r>
            <a:r>
              <a:rPr lang="en-US" i="1"/>
              <a:t>traukiami ir t</a:t>
            </a:r>
            <a:r>
              <a:rPr lang="lt-LT" altLang="en-US" i="1"/>
              <a:t>ė</a:t>
            </a:r>
            <a:r>
              <a:rPr lang="en-US" i="1"/>
              <a:t>veliai</a:t>
            </a:r>
            <a:r>
              <a:rPr lang="lt-LT" altLang="en-US" i="1"/>
              <a:t>&gt;.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03200"/>
            <a:ext cx="9601200" cy="1485900"/>
          </a:xfrm>
        </p:spPr>
        <p:txBody>
          <a:bodyPr/>
          <a:lstStyle/>
          <a:p>
            <a:r>
              <a:rPr lang="lt-LT" altLang="en-US" b="1">
                <a:sym typeface="+mn-ea"/>
              </a:rPr>
              <a:t>Ką darželiui PRADĖTI daryti?</a:t>
            </a:r>
            <a:endParaRPr lang="en-US" b="1"/>
          </a:p>
        </p:txBody>
      </p:sp>
      <p:sp>
        <p:nvSpPr>
          <p:cNvPr id="3" name="Content Placeholder 2"/>
          <p:cNvSpPr>
            <a:spLocks noGrp="1"/>
          </p:cNvSpPr>
          <p:nvPr>
            <p:ph sz="half" idx="1"/>
          </p:nvPr>
        </p:nvSpPr>
        <p:spPr>
          <a:xfrm>
            <a:off x="934720" y="1290320"/>
            <a:ext cx="11024870" cy="5452745"/>
          </a:xfrm>
        </p:spPr>
        <p:txBody>
          <a:bodyPr>
            <a:normAutofit/>
          </a:bodyPr>
          <a:lstStyle/>
          <a:p>
            <a:r>
              <a:rPr lang="lt-LT" altLang="en-US" i="1"/>
              <a:t>&lt;</a:t>
            </a:r>
            <a:r>
              <a:rPr lang="en-US" i="1"/>
              <a:t>pasiūlymas - adaptaciniu laikotarpiu nekaitalioti auklėtojų. palikti tik dvi pagrindines.</a:t>
            </a:r>
            <a:r>
              <a:rPr lang="lt-LT" altLang="en-US" i="1"/>
              <a:t>&gt;;</a:t>
            </a:r>
            <a:endParaRPr lang="en-US" i="1"/>
          </a:p>
          <a:p>
            <a:r>
              <a:rPr lang="lt-LT" altLang="en-US" i="1"/>
              <a:t>&lt;</a:t>
            </a:r>
            <a:r>
              <a:rPr lang="en-US" i="1"/>
              <a:t>Tobulinti komunikaciją</a:t>
            </a:r>
            <a:r>
              <a:rPr lang="lt-LT" altLang="en-US" i="1"/>
              <a:t>&gt;;</a:t>
            </a:r>
          </a:p>
          <a:p>
            <a:r>
              <a:rPr lang="lt-LT" altLang="en-US" i="1"/>
              <a:t>&lt;Leisti nemiegoti pietų PUG vaikams&gt;;</a:t>
            </a:r>
          </a:p>
          <a:p>
            <a:r>
              <a:rPr lang="lt-LT" altLang="en-US" i="1"/>
              <a:t>&lt;Aplinkos tvarkymą.;Atnaujinti baldus, renovuoti patalpas (2).;</a:t>
            </a:r>
          </a:p>
          <a:p>
            <a:r>
              <a:rPr lang="lt-LT" altLang="en-US" i="1"/>
              <a:t>&lt;Papildyti grupę naujais edukaciniais ar su profesijomis supažindinančiais žaislais&gt;;</a:t>
            </a:r>
          </a:p>
          <a:p>
            <a:r>
              <a:rPr lang="lt-LT" altLang="en-US" i="1"/>
              <a:t>&lt;Grąžinti prailginta grupę (iki 18val)&gt;;</a:t>
            </a:r>
          </a:p>
          <a:p>
            <a:r>
              <a:rPr lang="lt-LT" altLang="en-US" i="1"/>
              <a:t>&lt;Darželis gauna lėšų edukacinėms veikloms. Būtų labai gerai, kad Kalėdinio renginio metu būtų užsakytas vaikučiams Kalėdų senelis ne iš tėvelių lėšų, o iš darželio edukacijoms skirtų lėšų&gt;;</a:t>
            </a:r>
          </a:p>
          <a:p>
            <a:r>
              <a:rPr lang="lt-LT" altLang="en-US" i="1"/>
              <a:t>&lt;Įrengti kameras&gt;;</a:t>
            </a:r>
          </a:p>
          <a:p>
            <a:r>
              <a:rPr lang="lt-LT" altLang="en-US" i="1"/>
              <a:t>&lt;Auklėtojoms daugiau išmokyti eilėraštukų, dainelių, mini spektakliukų ar pan&gt;;</a:t>
            </a:r>
          </a:p>
          <a:p>
            <a:endParaRPr lang="lt-LT" altLang="en-US" i="1"/>
          </a:p>
          <a:p>
            <a:r>
              <a:rPr lang="lt-LT" altLang="en-US" i="1"/>
              <a:t>Manau einate teisinga linkme ir jeigu taip ir toliau būsite visada pats geriausias darželis.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1615325" y="348916"/>
            <a:ext cx="9601200" cy="613611"/>
          </a:xfrm>
        </p:spPr>
        <p:txBody>
          <a:bodyPr>
            <a:normAutofit/>
          </a:bodyPr>
          <a:lstStyle/>
          <a:p>
            <a:r>
              <a:rPr lang="lt-LT" sz="3200" dirty="0" smtClean="0"/>
              <a:t>Apklausoje dalyvavo 104 ugdytinių tėvai (globėjai).</a:t>
            </a:r>
            <a:endParaRPr lang="lt-LT" sz="3200" dirty="0"/>
          </a:p>
        </p:txBody>
      </p:sp>
      <p:pic>
        <p:nvPicPr>
          <p:cNvPr id="4" name="Turinio vietos rezervavimo ženklas 3"/>
          <p:cNvPicPr>
            <a:picLocks noGrp="1" noChangeAspect="1"/>
          </p:cNvPicPr>
          <p:nvPr>
            <p:ph idx="1"/>
          </p:nvPr>
        </p:nvPicPr>
        <p:blipFill rotWithShape="1">
          <a:blip r:embed="rId2"/>
          <a:srcRect l="12781" t="22249" r="46205" b="30335"/>
          <a:stretch>
            <a:fillRect/>
          </a:stretch>
        </p:blipFill>
        <p:spPr>
          <a:xfrm>
            <a:off x="1615325" y="962527"/>
            <a:ext cx="9045296" cy="5879444"/>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normAutofit/>
          </a:bodyPr>
          <a:lstStyle/>
          <a:p>
            <a:r>
              <a:rPr lang="lt-LT" dirty="0" smtClean="0"/>
              <a:t>Sritis – vaiko gerovė.</a:t>
            </a:r>
            <a:br>
              <a:rPr lang="lt-LT" dirty="0" smtClean="0"/>
            </a:br>
            <a:r>
              <a:rPr lang="lt-LT" sz="3100" dirty="0" smtClean="0"/>
              <a:t>Rodiklis - v</a:t>
            </a:r>
            <a:r>
              <a:rPr lang="pt-BR" sz="3100" dirty="0" smtClean="0"/>
              <a:t>aikų </a:t>
            </a:r>
            <a:r>
              <a:rPr lang="pt-BR" sz="3100" dirty="0"/>
              <a:t>psichologinis ir fizinis </a:t>
            </a:r>
            <a:r>
              <a:rPr lang="pt-BR" sz="3100" dirty="0" smtClean="0"/>
              <a:t>saugumas</a:t>
            </a:r>
            <a:r>
              <a:rPr lang="lt-LT" sz="3100" dirty="0" smtClean="0"/>
              <a:t>.</a:t>
            </a:r>
            <a:endParaRPr lang="lt-LT" sz="3100" dirty="0"/>
          </a:p>
        </p:txBody>
      </p:sp>
      <p:sp>
        <p:nvSpPr>
          <p:cNvPr id="3" name="Turinio vietos rezervavimo ženklas 2"/>
          <p:cNvSpPr>
            <a:spLocks noGrp="1"/>
          </p:cNvSpPr>
          <p:nvPr>
            <p:ph sz="half" idx="1"/>
          </p:nvPr>
        </p:nvSpPr>
        <p:spPr>
          <a:xfrm>
            <a:off x="818147" y="2285999"/>
            <a:ext cx="5001239" cy="3581401"/>
          </a:xfrm>
        </p:spPr>
        <p:txBody>
          <a:bodyPr>
            <a:normAutofit/>
          </a:bodyPr>
          <a:lstStyle/>
          <a:p>
            <a:pPr marL="0" indent="0">
              <a:buNone/>
            </a:pPr>
            <a:r>
              <a:rPr lang="lt-LT" dirty="0" smtClean="0"/>
              <a:t>93</a:t>
            </a:r>
            <a:r>
              <a:rPr lang="en-US" dirty="0" smtClean="0"/>
              <a:t>%</a:t>
            </a:r>
            <a:r>
              <a:rPr lang="lt-LT" dirty="0" smtClean="0"/>
              <a:t> respondentų visiškai sutinka arba iš dalies sutinka, kad bendra </a:t>
            </a:r>
            <a:r>
              <a:rPr lang="lt-LT" dirty="0"/>
              <a:t>grupės atmosfera pozityvi, grįsta maloniu bendravimu ir bendradarbiavimu. </a:t>
            </a:r>
            <a:r>
              <a:rPr lang="lt-LT" dirty="0" smtClean="0"/>
              <a:t>Visiškai nesutinka su šiuo teiginiu 3</a:t>
            </a:r>
            <a:r>
              <a:rPr lang="en-US" dirty="0" smtClean="0"/>
              <a:t>%</a:t>
            </a:r>
            <a:r>
              <a:rPr lang="lt-LT" dirty="0" smtClean="0"/>
              <a:t> tėvų (2-3m. amžiaus grupėse). </a:t>
            </a:r>
          </a:p>
          <a:p>
            <a:pPr marL="0" indent="0">
              <a:buNone/>
            </a:pPr>
            <a:r>
              <a:rPr lang="lt-LT" dirty="0" smtClean="0"/>
              <a:t>94</a:t>
            </a:r>
            <a:r>
              <a:rPr lang="en-US" dirty="0" smtClean="0"/>
              <a:t>%</a:t>
            </a:r>
            <a:r>
              <a:rPr lang="lt-LT" dirty="0" smtClean="0"/>
              <a:t> ugdytinių gerai sutaria su grupės vaikais. Ir 96</a:t>
            </a:r>
            <a:r>
              <a:rPr lang="en-US" dirty="0" smtClean="0"/>
              <a:t>%</a:t>
            </a:r>
            <a:r>
              <a:rPr lang="lt-LT" dirty="0" smtClean="0"/>
              <a:t> ugdytinių tėvų jaučia, kad jų vaikai darželyje yra saugūs.</a:t>
            </a:r>
          </a:p>
          <a:p>
            <a:pPr marL="0" indent="0">
              <a:buNone/>
            </a:pPr>
            <a:endParaRPr lang="lt-LT" dirty="0" smtClean="0"/>
          </a:p>
          <a:p>
            <a:pPr marL="457200" indent="-457200">
              <a:buFont typeface="+mj-lt"/>
              <a:buAutoNum type="arabicPeriod"/>
            </a:pPr>
            <a:endParaRPr lang="lt-LT" dirty="0" smtClean="0"/>
          </a:p>
        </p:txBody>
      </p:sp>
      <p:pic>
        <p:nvPicPr>
          <p:cNvPr id="4" name="Paveikslėlis 3"/>
          <p:cNvPicPr>
            <a:picLocks noChangeAspect="1"/>
          </p:cNvPicPr>
          <p:nvPr/>
        </p:nvPicPr>
        <p:blipFill rotWithShape="1">
          <a:blip r:embed="rId3"/>
          <a:srcRect l="20286" t="15625" r="44575" b="53960"/>
          <a:stretch>
            <a:fillRect/>
          </a:stretch>
        </p:blipFill>
        <p:spPr>
          <a:xfrm>
            <a:off x="5819386" y="2285999"/>
            <a:ext cx="6336631" cy="3282616"/>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normAutofit fontScale="90000"/>
          </a:bodyPr>
          <a:lstStyle/>
          <a:p>
            <a:r>
              <a:rPr lang="lt-LT" dirty="0"/>
              <a:t>Sritis – vaiko gerovė</a:t>
            </a:r>
            <a:r>
              <a:rPr lang="lt-LT" dirty="0" smtClean="0"/>
              <a:t>.</a:t>
            </a:r>
            <a:br>
              <a:rPr lang="lt-LT" dirty="0" smtClean="0"/>
            </a:br>
            <a:r>
              <a:rPr lang="lt-LT" dirty="0" smtClean="0"/>
              <a:t>Rodiklis – vaikų tarpusavio sąveika.</a:t>
            </a:r>
            <a:br>
              <a:rPr lang="lt-LT" dirty="0" smtClean="0"/>
            </a:br>
            <a:endParaRPr lang="lt-LT" dirty="0"/>
          </a:p>
        </p:txBody>
      </p:sp>
      <p:sp>
        <p:nvSpPr>
          <p:cNvPr id="3" name="Turinio vietos rezervavimo ženklas 2"/>
          <p:cNvSpPr>
            <a:spLocks noGrp="1"/>
          </p:cNvSpPr>
          <p:nvPr>
            <p:ph sz="half" idx="1"/>
          </p:nvPr>
        </p:nvSpPr>
        <p:spPr>
          <a:xfrm>
            <a:off x="1371600" y="4796589"/>
            <a:ext cx="10242884" cy="1070811"/>
          </a:xfrm>
        </p:spPr>
        <p:txBody>
          <a:bodyPr/>
          <a:lstStyle/>
          <a:p>
            <a:pPr marL="0" indent="0">
              <a:buNone/>
            </a:pPr>
            <a:r>
              <a:rPr lang="lt-LT" dirty="0" smtClean="0"/>
              <a:t>Beveik visi ugdytinių tėvai (</a:t>
            </a:r>
            <a:r>
              <a:rPr lang="en-US" dirty="0" smtClean="0"/>
              <a:t>99%) </a:t>
            </a:r>
            <a:r>
              <a:rPr lang="lt-LT" dirty="0" smtClean="0"/>
              <a:t>teigia, kad jų vaikai darželyje mokomi elgtis pagarbiai, laikytis taisyklių. Tėvai yra supažindinti su grupės taisyklėmis.</a:t>
            </a:r>
            <a:endParaRPr lang="lt-LT" dirty="0"/>
          </a:p>
        </p:txBody>
      </p:sp>
      <p:pic>
        <p:nvPicPr>
          <p:cNvPr id="5" name="Turinio vietos rezervavimo ženklas 4"/>
          <p:cNvPicPr>
            <a:picLocks noGrp="1" noChangeAspect="1"/>
          </p:cNvPicPr>
          <p:nvPr>
            <p:ph sz="half" idx="2"/>
          </p:nvPr>
        </p:nvPicPr>
        <p:blipFill rotWithShape="1">
          <a:blip r:embed="rId3"/>
          <a:srcRect l="20236" t="46009" r="46261" b="33194"/>
          <a:stretch>
            <a:fillRect/>
          </a:stretch>
        </p:blipFill>
        <p:spPr>
          <a:xfrm>
            <a:off x="1371600" y="2114315"/>
            <a:ext cx="7451558" cy="2600543"/>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1018674" y="252664"/>
            <a:ext cx="6633411" cy="1485900"/>
          </a:xfrm>
        </p:spPr>
        <p:txBody>
          <a:bodyPr>
            <a:normAutofit fontScale="90000"/>
          </a:bodyPr>
          <a:lstStyle/>
          <a:p>
            <a:r>
              <a:rPr lang="lt-LT" dirty="0"/>
              <a:t>Sritis – </a:t>
            </a:r>
            <a:r>
              <a:rPr lang="lt-LT" dirty="0" smtClean="0"/>
              <a:t>ugdymo(</a:t>
            </a:r>
            <a:r>
              <a:rPr lang="lt-LT" dirty="0" err="1" smtClean="0"/>
              <a:t>si</a:t>
            </a:r>
            <a:r>
              <a:rPr lang="lt-LT" dirty="0" smtClean="0"/>
              <a:t>) aplinka.</a:t>
            </a:r>
            <a:r>
              <a:rPr lang="lt-LT" dirty="0"/>
              <a:t/>
            </a:r>
            <a:br>
              <a:rPr lang="lt-LT" dirty="0"/>
            </a:br>
            <a:r>
              <a:rPr lang="lt-LT" dirty="0"/>
              <a:t>Rodiklis – </a:t>
            </a:r>
            <a:r>
              <a:rPr lang="lt-LT" dirty="0" smtClean="0"/>
              <a:t>fizinė aplinka.</a:t>
            </a:r>
            <a:r>
              <a:rPr lang="lt-LT" dirty="0"/>
              <a:t/>
            </a:r>
            <a:br>
              <a:rPr lang="lt-LT" dirty="0"/>
            </a:br>
            <a:endParaRPr lang="lt-LT" dirty="0"/>
          </a:p>
        </p:txBody>
      </p:sp>
      <p:sp>
        <p:nvSpPr>
          <p:cNvPr id="3" name="Turinio vietos rezervavimo ženklas 2"/>
          <p:cNvSpPr>
            <a:spLocks noGrp="1"/>
          </p:cNvSpPr>
          <p:nvPr>
            <p:ph sz="half" idx="1"/>
          </p:nvPr>
        </p:nvSpPr>
        <p:spPr>
          <a:xfrm>
            <a:off x="1018675" y="2285999"/>
            <a:ext cx="6633410" cy="3581401"/>
          </a:xfrm>
        </p:spPr>
        <p:txBody>
          <a:bodyPr>
            <a:normAutofit fontScale="92500" lnSpcReduction="10000"/>
          </a:bodyPr>
          <a:lstStyle/>
          <a:p>
            <a:pPr marL="0" indent="0">
              <a:buNone/>
            </a:pPr>
            <a:r>
              <a:rPr lang="lt-LT" dirty="0" smtClean="0"/>
              <a:t>Fizinę įstaigos veiklą ugdytinių tėvai vertina gerai. 95</a:t>
            </a:r>
            <a:r>
              <a:rPr lang="en-US" dirty="0" smtClean="0"/>
              <a:t>%</a:t>
            </a:r>
            <a:r>
              <a:rPr lang="lt-LT" dirty="0" smtClean="0"/>
              <a:t> atsakiusiųjų visiškai sutinka arba iš dalies sutinka, kad grupių fizinės aplinkos saugios ir pritaikytos vaikų poreikiams. 91</a:t>
            </a:r>
            <a:r>
              <a:rPr lang="en-US" dirty="0" smtClean="0"/>
              <a:t>%</a:t>
            </a:r>
            <a:r>
              <a:rPr lang="lt-LT" dirty="0" smtClean="0"/>
              <a:t> tėvų mano, kad grupių aplinkos estetiškos, neperkrautos ir primena namų aplinką. Tačiau, 7</a:t>
            </a:r>
            <a:r>
              <a:rPr lang="en-US" dirty="0" smtClean="0"/>
              <a:t>%</a:t>
            </a:r>
            <a:r>
              <a:rPr lang="lt-LT" dirty="0" smtClean="0"/>
              <a:t> tėvų iš dalies nesutinka su šiuo teiginius.</a:t>
            </a:r>
          </a:p>
          <a:p>
            <a:pPr marL="0" indent="0">
              <a:buNone/>
            </a:pPr>
            <a:r>
              <a:rPr lang="lt-LT" dirty="0" smtClean="0"/>
              <a:t>Visų vaikų darbai yra eksponuojami grupės/darželio aplinkoje. 4 </a:t>
            </a:r>
            <a:r>
              <a:rPr lang="en-US" dirty="0" smtClean="0"/>
              <a:t>%</a:t>
            </a:r>
            <a:r>
              <a:rPr lang="lt-LT" dirty="0" smtClean="0"/>
              <a:t> tėvų mano, kad grupėse neužtenka vaikų amžiui tinkamų skirtingos paskirties priemonių, IKT.</a:t>
            </a:r>
          </a:p>
          <a:p>
            <a:pPr marL="0" indent="0">
              <a:buNone/>
            </a:pPr>
            <a:r>
              <a:rPr lang="lt-LT" dirty="0" smtClean="0"/>
              <a:t>Darželio kieme yra vaikų –aidimų aikštelių, kurių įranga tvarkinga, saugi. Darželio lauko erdvės pritaikytos visapusiškam vaikų ugdymuisi. Tačiau darželio erdvių kūrimas per mažai aptariamas su tėvais.</a:t>
            </a:r>
            <a:endParaRPr lang="lt-LT" dirty="0"/>
          </a:p>
        </p:txBody>
      </p:sp>
      <p:pic>
        <p:nvPicPr>
          <p:cNvPr id="5" name="Paveikslėlis 4"/>
          <p:cNvPicPr>
            <a:picLocks noChangeAspect="1"/>
          </p:cNvPicPr>
          <p:nvPr/>
        </p:nvPicPr>
        <p:blipFill rotWithShape="1">
          <a:blip r:embed="rId3"/>
          <a:srcRect l="25341" t="12555" r="46424" b="5208"/>
          <a:stretch>
            <a:fillRect/>
          </a:stretch>
        </p:blipFill>
        <p:spPr>
          <a:xfrm>
            <a:off x="8005011" y="1577"/>
            <a:ext cx="4186989" cy="6856423"/>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1371600" y="0"/>
            <a:ext cx="9601200" cy="1485900"/>
          </a:xfrm>
        </p:spPr>
        <p:txBody>
          <a:bodyPr/>
          <a:lstStyle/>
          <a:p>
            <a:r>
              <a:rPr lang="lt-LT" dirty="0"/>
              <a:t>Sritis – ugdymo(</a:t>
            </a:r>
            <a:r>
              <a:rPr lang="lt-LT" dirty="0" err="1"/>
              <a:t>si</a:t>
            </a:r>
            <a:r>
              <a:rPr lang="lt-LT" dirty="0"/>
              <a:t>) aplinka.</a:t>
            </a:r>
            <a:br>
              <a:rPr lang="lt-LT" dirty="0"/>
            </a:br>
            <a:r>
              <a:rPr lang="lt-LT" dirty="0"/>
              <a:t>Rodiklis </a:t>
            </a:r>
            <a:r>
              <a:rPr lang="lt-LT" dirty="0" smtClean="0"/>
              <a:t>– socialinė-emocinė aplinka. </a:t>
            </a:r>
            <a:endParaRPr lang="lt-LT" dirty="0"/>
          </a:p>
        </p:txBody>
      </p:sp>
      <p:sp>
        <p:nvSpPr>
          <p:cNvPr id="3" name="Turinio vietos rezervavimo ženklas 2"/>
          <p:cNvSpPr>
            <a:spLocks noGrp="1"/>
          </p:cNvSpPr>
          <p:nvPr>
            <p:ph sz="half" idx="1"/>
          </p:nvPr>
        </p:nvSpPr>
        <p:spPr>
          <a:xfrm>
            <a:off x="859808" y="1753736"/>
            <a:ext cx="6127845" cy="3581401"/>
          </a:xfrm>
        </p:spPr>
        <p:txBody>
          <a:bodyPr>
            <a:normAutofit lnSpcReduction="10000"/>
          </a:bodyPr>
          <a:lstStyle/>
          <a:p>
            <a:r>
              <a:rPr lang="lt-LT" dirty="0" smtClean="0"/>
              <a:t>88</a:t>
            </a:r>
            <a:r>
              <a:rPr lang="en-US" dirty="0" smtClean="0"/>
              <a:t>%</a:t>
            </a:r>
            <a:r>
              <a:rPr lang="lt-LT" dirty="0" smtClean="0"/>
              <a:t> vaikų pasitiki mokytoju, žino, kad jis pagelbės, kai tik prireiks jo pagalbos. 6</a:t>
            </a:r>
            <a:r>
              <a:rPr lang="en-US" dirty="0" smtClean="0"/>
              <a:t>%</a:t>
            </a:r>
            <a:r>
              <a:rPr lang="lt-LT" dirty="0" smtClean="0"/>
              <a:t> vaikų to trūksta.</a:t>
            </a:r>
          </a:p>
          <a:p>
            <a:r>
              <a:rPr lang="lt-LT" dirty="0" smtClean="0"/>
              <a:t>76</a:t>
            </a:r>
            <a:r>
              <a:rPr lang="en-US" dirty="0" smtClean="0"/>
              <a:t>%</a:t>
            </a:r>
            <a:r>
              <a:rPr lang="lt-LT" dirty="0" smtClean="0"/>
              <a:t> respondentų mano, kad darželyje užtikrinamas vaikų gyvenimo darželyje ir namuose tęstinumas, tačiau 24</a:t>
            </a:r>
            <a:r>
              <a:rPr lang="en-US" dirty="0" smtClean="0"/>
              <a:t>%</a:t>
            </a:r>
            <a:r>
              <a:rPr lang="lt-LT" dirty="0" smtClean="0"/>
              <a:t> apklaustųjų trūksta tęstinumo.</a:t>
            </a:r>
          </a:p>
          <a:p>
            <a:r>
              <a:rPr lang="lt-LT" dirty="0" smtClean="0"/>
              <a:t>89</a:t>
            </a:r>
            <a:r>
              <a:rPr lang="en-US" dirty="0" smtClean="0"/>
              <a:t>%</a:t>
            </a:r>
            <a:r>
              <a:rPr lang="lt-LT" dirty="0" smtClean="0"/>
              <a:t> apklaustųjų teigia, kad darželyje puoselėjamos tradicijos, organizuojamos  bendros su tėvais šventės ir kt., tačiau 10</a:t>
            </a:r>
            <a:r>
              <a:rPr lang="en-US" dirty="0" smtClean="0"/>
              <a:t>% t</a:t>
            </a:r>
            <a:r>
              <a:rPr lang="lt-LT" dirty="0" err="1" smtClean="0"/>
              <a:t>ėvų</a:t>
            </a:r>
            <a:r>
              <a:rPr lang="lt-LT" dirty="0" smtClean="0"/>
              <a:t> trūksta šių renginių.</a:t>
            </a:r>
          </a:p>
          <a:p>
            <a:r>
              <a:rPr lang="lt-LT" dirty="0" smtClean="0"/>
              <a:t>93</a:t>
            </a:r>
            <a:r>
              <a:rPr lang="en-US" dirty="0" smtClean="0"/>
              <a:t>%</a:t>
            </a:r>
            <a:r>
              <a:rPr lang="lt-LT" dirty="0" smtClean="0"/>
              <a:t> respondentų visiškai sutinka arba iš dalies sutinka, kad darželyje sudarytos sąlygos jų vaiko poreikių tenkinimui ir gabumų plėtojimui.</a:t>
            </a:r>
          </a:p>
        </p:txBody>
      </p:sp>
      <p:pic>
        <p:nvPicPr>
          <p:cNvPr id="5" name="Paveikslėlis 4"/>
          <p:cNvPicPr>
            <a:picLocks noChangeAspect="1"/>
          </p:cNvPicPr>
          <p:nvPr/>
        </p:nvPicPr>
        <p:blipFill rotWithShape="1">
          <a:blip r:embed="rId3"/>
          <a:srcRect l="25385" t="21035" r="44930" b="19263"/>
          <a:stretch>
            <a:fillRect/>
          </a:stretch>
        </p:blipFill>
        <p:spPr>
          <a:xfrm>
            <a:off x="7165075" y="1252049"/>
            <a:ext cx="4776717" cy="5401234"/>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1371600" y="0"/>
            <a:ext cx="9601200" cy="1485900"/>
          </a:xfrm>
        </p:spPr>
        <p:txBody>
          <a:bodyPr/>
          <a:lstStyle/>
          <a:p>
            <a:r>
              <a:rPr lang="lt-LT" dirty="0" smtClean="0"/>
              <a:t>Sritis – bendradarbiavimas su šeima.</a:t>
            </a:r>
            <a:br>
              <a:rPr lang="lt-LT" dirty="0" smtClean="0"/>
            </a:br>
            <a:r>
              <a:rPr lang="lt-LT" dirty="0" smtClean="0"/>
              <a:t>Rodiklis – partnerystė su šeima.</a:t>
            </a:r>
            <a:endParaRPr lang="lt-LT" dirty="0"/>
          </a:p>
        </p:txBody>
      </p:sp>
      <p:sp>
        <p:nvSpPr>
          <p:cNvPr id="3" name="Turinio vietos rezervavimo ženklas 2"/>
          <p:cNvSpPr>
            <a:spLocks noGrp="1"/>
          </p:cNvSpPr>
          <p:nvPr>
            <p:ph sz="half" idx="1"/>
          </p:nvPr>
        </p:nvSpPr>
        <p:spPr>
          <a:xfrm>
            <a:off x="832513" y="2285999"/>
            <a:ext cx="5418162" cy="3581401"/>
          </a:xfrm>
        </p:spPr>
        <p:txBody>
          <a:bodyPr>
            <a:normAutofit fontScale="92500" lnSpcReduction="20000"/>
          </a:bodyPr>
          <a:lstStyle/>
          <a:p>
            <a:r>
              <a:rPr lang="lt-LT" dirty="0" smtClean="0"/>
              <a:t>99</a:t>
            </a:r>
            <a:r>
              <a:rPr lang="en-US" dirty="0" smtClean="0"/>
              <a:t>%</a:t>
            </a:r>
            <a:r>
              <a:rPr lang="lt-LT" dirty="0" smtClean="0"/>
              <a:t> apklaustųjų teigia, kad bendraudami su mokytoju suteikia informacija apie savo vaiko stiprybes ir pomėgius.</a:t>
            </a:r>
          </a:p>
          <a:p>
            <a:r>
              <a:rPr lang="lt-LT" dirty="0" smtClean="0"/>
              <a:t>98</a:t>
            </a:r>
            <a:r>
              <a:rPr lang="en-US" dirty="0" smtClean="0"/>
              <a:t>%</a:t>
            </a:r>
            <a:r>
              <a:rPr lang="lt-LT" dirty="0" smtClean="0"/>
              <a:t> tėvai kartu su mokytoju aptaria vaiko pasiekimus ir daromą pažangą.</a:t>
            </a:r>
          </a:p>
          <a:p>
            <a:r>
              <a:rPr lang="lt-LT" dirty="0" smtClean="0"/>
              <a:t>94</a:t>
            </a:r>
            <a:r>
              <a:rPr lang="en-US" dirty="0" smtClean="0"/>
              <a:t>%</a:t>
            </a:r>
            <a:r>
              <a:rPr lang="lt-LT" dirty="0" smtClean="0"/>
              <a:t> apklaustųjų teigia, kad informacija apie vaiko pasiekimus suteikiama vadovaujantis konfidencialumo principu. 3 </a:t>
            </a:r>
            <a:r>
              <a:rPr lang="en-US" dirty="0" smtClean="0"/>
              <a:t>%</a:t>
            </a:r>
            <a:r>
              <a:rPr lang="lt-LT" dirty="0" smtClean="0"/>
              <a:t> apklaustųjų trūksta konfidencialumo šiuo klausimu.</a:t>
            </a:r>
          </a:p>
          <a:p>
            <a:r>
              <a:rPr lang="lt-LT" dirty="0" smtClean="0"/>
              <a:t>93</a:t>
            </a:r>
            <a:r>
              <a:rPr lang="en-US" dirty="0" smtClean="0"/>
              <a:t>%</a:t>
            </a:r>
            <a:r>
              <a:rPr lang="lt-LT" dirty="0" smtClean="0"/>
              <a:t> tėvų teigia, kad mokytojai informuoja juos apie vaikui kylančias problemas ir aiškinasi kaip jas sprendžia. 6</a:t>
            </a:r>
            <a:r>
              <a:rPr lang="en-US" dirty="0" smtClean="0"/>
              <a:t>%</a:t>
            </a:r>
            <a:r>
              <a:rPr lang="lt-LT" dirty="0" smtClean="0"/>
              <a:t> tėvų trūksta informavimo šiuo klausimu.</a:t>
            </a:r>
            <a:endParaRPr lang="lt-LT" dirty="0"/>
          </a:p>
        </p:txBody>
      </p:sp>
      <p:pic>
        <p:nvPicPr>
          <p:cNvPr id="5" name="Paveikslėlis 4"/>
          <p:cNvPicPr>
            <a:picLocks noChangeAspect="1"/>
          </p:cNvPicPr>
          <p:nvPr/>
        </p:nvPicPr>
        <p:blipFill rotWithShape="1">
          <a:blip r:embed="rId3"/>
          <a:srcRect l="12903" t="14878" r="43251" b="11054"/>
          <a:stretch>
            <a:fillRect/>
          </a:stretch>
        </p:blipFill>
        <p:spPr>
          <a:xfrm>
            <a:off x="6364407" y="1241945"/>
            <a:ext cx="5704764" cy="5418161"/>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1371600" y="98946"/>
            <a:ext cx="9601200" cy="1485900"/>
          </a:xfrm>
        </p:spPr>
        <p:txBody>
          <a:bodyPr/>
          <a:lstStyle/>
          <a:p>
            <a:r>
              <a:rPr lang="lt-LT" dirty="0"/>
              <a:t>Sritis – bendradarbiavimas su šeima.</a:t>
            </a:r>
            <a:br>
              <a:rPr lang="lt-LT" dirty="0"/>
            </a:br>
            <a:r>
              <a:rPr lang="lt-LT" dirty="0"/>
              <a:t>Rodiklis – partnerystė su šeima.</a:t>
            </a:r>
          </a:p>
        </p:txBody>
      </p:sp>
      <p:sp>
        <p:nvSpPr>
          <p:cNvPr id="3" name="Turinio vietos rezervavimo ženklas 2"/>
          <p:cNvSpPr>
            <a:spLocks noGrp="1"/>
          </p:cNvSpPr>
          <p:nvPr>
            <p:ph sz="half" idx="1"/>
          </p:nvPr>
        </p:nvSpPr>
        <p:spPr>
          <a:xfrm>
            <a:off x="1371600" y="2285999"/>
            <a:ext cx="10638430" cy="3581401"/>
          </a:xfrm>
        </p:spPr>
        <p:txBody>
          <a:bodyPr/>
          <a:lstStyle/>
          <a:p>
            <a:r>
              <a:rPr lang="lt-LT" dirty="0" smtClean="0"/>
              <a:t>99</a:t>
            </a:r>
            <a:r>
              <a:rPr lang="en-US" dirty="0" smtClean="0"/>
              <a:t>%</a:t>
            </a:r>
            <a:r>
              <a:rPr lang="lt-LT" dirty="0" smtClean="0"/>
              <a:t> apklaustųjų teigia, kad mokytojai </a:t>
            </a:r>
            <a:r>
              <a:rPr lang="lt-LT" dirty="0"/>
              <a:t>su </a:t>
            </a:r>
            <a:r>
              <a:rPr lang="lt-LT" dirty="0" smtClean="0"/>
              <a:t>tėvais </a:t>
            </a:r>
            <a:r>
              <a:rPr lang="lt-LT" dirty="0"/>
              <a:t>visada elgiasi </a:t>
            </a:r>
            <a:r>
              <a:rPr lang="lt-LT" dirty="0" smtClean="0"/>
              <a:t>etiškai ir </a:t>
            </a:r>
            <a:r>
              <a:rPr lang="lt-LT" dirty="0"/>
              <a:t>pagarbiai</a:t>
            </a:r>
            <a:r>
              <a:rPr lang="lt-LT" dirty="0" smtClean="0"/>
              <a:t>.</a:t>
            </a:r>
          </a:p>
          <a:p>
            <a:r>
              <a:rPr lang="lt-LT" dirty="0" smtClean="0"/>
              <a:t>76</a:t>
            </a:r>
            <a:r>
              <a:rPr lang="en-US" dirty="0" smtClean="0"/>
              <a:t>% t</a:t>
            </a:r>
            <a:r>
              <a:rPr lang="lt-LT" dirty="0" err="1" smtClean="0"/>
              <a:t>ėvų</a:t>
            </a:r>
            <a:r>
              <a:rPr lang="lt-LT" dirty="0" smtClean="0"/>
              <a:t> teigia, kad mokytojai </a:t>
            </a:r>
            <a:r>
              <a:rPr lang="lt-LT" dirty="0"/>
              <a:t>kviečia tėvus į grupę vesti ugdomąjį renginį (papasakoti apie savo profesijas, mėgstamas veiklas ir vaikystės knygas, keliones ir kt</a:t>
            </a:r>
            <a:r>
              <a:rPr lang="lt-LT" dirty="0" smtClean="0"/>
              <a:t>.).</a:t>
            </a:r>
          </a:p>
          <a:p>
            <a:r>
              <a:rPr lang="lt-LT" dirty="0" smtClean="0"/>
              <a:t>93</a:t>
            </a:r>
            <a:r>
              <a:rPr lang="en-US" dirty="0" smtClean="0"/>
              <a:t>%</a:t>
            </a:r>
            <a:r>
              <a:rPr lang="lt-LT" dirty="0" smtClean="0"/>
              <a:t> respondentų teigia, kad mokytojai </a:t>
            </a:r>
            <a:r>
              <a:rPr lang="lt-LT" dirty="0"/>
              <a:t>aptaria su tėvais numatomus ugdymo tikslus, ugdymo programą, naudojamus metodus, bendras taisykles, kurių reikėtų laikytis, atėjus į grupę, kokiais būdais ir kokiu dažnumu bus keičiamasi informacija</a:t>
            </a:r>
            <a:r>
              <a:rPr lang="lt-LT" dirty="0" smtClean="0"/>
              <a:t>.</a:t>
            </a:r>
          </a:p>
          <a:p>
            <a:r>
              <a:rPr lang="lt-LT" dirty="0" smtClean="0"/>
              <a:t>93</a:t>
            </a:r>
            <a:r>
              <a:rPr lang="en-US" dirty="0" smtClean="0"/>
              <a:t>%</a:t>
            </a:r>
            <a:r>
              <a:rPr lang="lt-LT" dirty="0" smtClean="0"/>
              <a:t> atsakiusiųjų teigia, kad susidūrus </a:t>
            </a:r>
            <a:r>
              <a:rPr lang="lt-LT" dirty="0"/>
              <a:t>su sunkumais, mokytojas parodo </a:t>
            </a:r>
            <a:r>
              <a:rPr lang="lt-LT" dirty="0" err="1"/>
              <a:t>empatiją</a:t>
            </a:r>
            <a:r>
              <a:rPr lang="lt-LT" dirty="0"/>
              <a:t> ir rūpestį, nuramina, pateikia informacijos, idėjų ar pasiūlo pagalbą</a:t>
            </a:r>
            <a:r>
              <a:rPr lang="lt-LT" dirty="0" smtClean="0"/>
              <a:t>.</a:t>
            </a:r>
          </a:p>
          <a:p>
            <a:r>
              <a:rPr lang="lt-LT" dirty="0" smtClean="0"/>
              <a:t>89</a:t>
            </a:r>
            <a:r>
              <a:rPr lang="en-US" dirty="0" smtClean="0"/>
              <a:t>% t</a:t>
            </a:r>
            <a:r>
              <a:rPr lang="lt-LT" smtClean="0"/>
              <a:t>ėvų</a:t>
            </a:r>
            <a:r>
              <a:rPr lang="en-US" smtClean="0"/>
              <a:t> </a:t>
            </a:r>
            <a:r>
              <a:rPr lang="en-US" dirty="0" err="1" smtClean="0"/>
              <a:t>teigia</a:t>
            </a:r>
            <a:r>
              <a:rPr lang="en-US" dirty="0" smtClean="0"/>
              <a:t>, </a:t>
            </a:r>
            <a:r>
              <a:rPr lang="en-US" dirty="0" err="1" smtClean="0"/>
              <a:t>kad</a:t>
            </a:r>
            <a:r>
              <a:rPr lang="en-US" dirty="0" smtClean="0"/>
              <a:t> e</a:t>
            </a:r>
            <a:r>
              <a:rPr lang="lt-LT" dirty="0" err="1" smtClean="0"/>
              <a:t>sant</a:t>
            </a:r>
            <a:r>
              <a:rPr lang="lt-LT" dirty="0" smtClean="0"/>
              <a:t> </a:t>
            </a:r>
            <a:r>
              <a:rPr lang="lt-LT" dirty="0"/>
              <a:t>poreikiui, </a:t>
            </a:r>
            <a:r>
              <a:rPr lang="en-US" dirty="0" smtClean="0"/>
              <a:t>j</a:t>
            </a:r>
            <a:r>
              <a:rPr lang="lt-LT" dirty="0" smtClean="0"/>
              <a:t>ų vaikas </a:t>
            </a:r>
            <a:r>
              <a:rPr lang="lt-LT" dirty="0"/>
              <a:t>gali gauti reikalingą mokykloje dirbančių specialistų pagalbą.</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lt-LT" dirty="0">
                <a:sym typeface="+mn-ea"/>
              </a:rPr>
              <a:t>Sritis – besimokančios organizacijos kultūra</a:t>
            </a:r>
            <a:r>
              <a:rPr lang="en-US"/>
              <a:t/>
            </a:r>
            <a:br>
              <a:rPr lang="en-US"/>
            </a:br>
            <a:r>
              <a:rPr lang="lt-LT" altLang="en-US"/>
              <a:t>Rodiklis - m</a:t>
            </a:r>
            <a:r>
              <a:rPr lang="en-US"/>
              <a:t>okyklos veiklos vadyba</a:t>
            </a:r>
          </a:p>
        </p:txBody>
      </p:sp>
      <p:sp>
        <p:nvSpPr>
          <p:cNvPr id="3" name="Content Placeholder 2"/>
          <p:cNvSpPr>
            <a:spLocks noGrp="1"/>
          </p:cNvSpPr>
          <p:nvPr>
            <p:ph sz="half" idx="1"/>
          </p:nvPr>
        </p:nvSpPr>
        <p:spPr>
          <a:xfrm>
            <a:off x="1371600" y="2286000"/>
            <a:ext cx="10679430" cy="3581400"/>
          </a:xfrm>
        </p:spPr>
        <p:txBody>
          <a:bodyPr>
            <a:normAutofit/>
          </a:bodyPr>
          <a:lstStyle/>
          <a:p>
            <a:r>
              <a:rPr lang="lt-LT" altLang="en-US"/>
              <a:t>97</a:t>
            </a:r>
            <a:r>
              <a:rPr lang="en-US" altLang="lt-LT"/>
              <a:t>%</a:t>
            </a:r>
            <a:r>
              <a:rPr lang="lt-LT" altLang="lt-LT"/>
              <a:t> apklaustųjų sutinka arba iš dalies sutinka su teiginiu “Mokykla yra kūrybinga, taiko švietimo naujoves, dalyvauja įvairaus lygio projektuose”. 2 apklaustieji nežino. Galima teigti, kad strateginiai, metiniai planai, ugdymo programos, susitarimai dėl vaikų pasiekimų  vertinimo grindžiami bendrai apmąstytu  mokytojų, vaikų, tėvų, socialinių partnerių sutarimu.</a:t>
            </a:r>
          </a:p>
          <a:p>
            <a:r>
              <a:rPr lang="lt-LT" altLang="lt-LT"/>
              <a:t>6</a:t>
            </a:r>
            <a:r>
              <a:rPr lang="en-US" altLang="lt-LT"/>
              <a:t>%</a:t>
            </a:r>
            <a:r>
              <a:rPr lang="lt-LT" altLang="lt-LT"/>
              <a:t> nežino, o likusioji dalis apklatųjų sutinka, kad darželyje įgyvendinamos vaikams ir tėvams skirtos priemonės vaikų adaptacijos laikotarpiui.</a:t>
            </a:r>
          </a:p>
          <a:p>
            <a:r>
              <a:rPr lang="lt-LT" altLang="lt-LT"/>
              <a:t>94</a:t>
            </a:r>
            <a:r>
              <a:rPr lang="en-US" altLang="lt-LT"/>
              <a:t>%</a:t>
            </a:r>
            <a:r>
              <a:rPr lang="lt-LT" altLang="lt-LT"/>
              <a:t> apklaustųjų sutinka, kad darželis renka vaikų / tėvų pasiūlymus, kaip gerinti mokyklos aplinką, ugdymo procesą, bendradarbiavimo būdus.”. Galima teigti,, kad darželis yra atviras pokyčiams, dalyvauja švietimo kokybės gerinimo projektuose.</a:t>
            </a:r>
          </a:p>
          <a:p>
            <a:endParaRPr lang="lt-LT" altLang="lt-LT"/>
          </a:p>
        </p:txBody>
      </p:sp>
    </p:spTree>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TM10001105[[fn=Apkirpimas]]</Template>
  <TotalTime>1</TotalTime>
  <Words>1214</Words>
  <Application>Microsoft Office PowerPoint</Application>
  <PresentationFormat>Pasirinktinai</PresentationFormat>
  <Paragraphs>70</Paragraphs>
  <Slides>12</Slides>
  <Notes>9</Notes>
  <HiddenSlides>0</HiddenSlides>
  <MMClips>0</MMClips>
  <ScaleCrop>false</ScaleCrop>
  <HeadingPairs>
    <vt:vector size="4" baseType="variant">
      <vt:variant>
        <vt:lpstr>Tema</vt:lpstr>
      </vt:variant>
      <vt:variant>
        <vt:i4>1</vt:i4>
      </vt:variant>
      <vt:variant>
        <vt:lpstr>Skaidrių pavadinimai</vt:lpstr>
      </vt:variant>
      <vt:variant>
        <vt:i4>12</vt:i4>
      </vt:variant>
    </vt:vector>
  </HeadingPairs>
  <TitlesOfParts>
    <vt:vector size="13" baseType="lpstr">
      <vt:lpstr>Crop</vt:lpstr>
      <vt:lpstr>Veiklos kokybės įsivertinimas (Tėvų (globėjų) apklausa)</vt:lpstr>
      <vt:lpstr>Apklausoje dalyvavo 104 ugdytinių tėvai (globėjai).</vt:lpstr>
      <vt:lpstr>Sritis – vaiko gerovė. Rodiklis - vaikų psichologinis ir fizinis saugumas.</vt:lpstr>
      <vt:lpstr>Sritis – vaiko gerovė. Rodiklis – vaikų tarpusavio sąveika. </vt:lpstr>
      <vt:lpstr>Sritis – ugdymo(si) aplinka. Rodiklis – fizinė aplinka. </vt:lpstr>
      <vt:lpstr>Sritis – ugdymo(si) aplinka. Rodiklis – socialinė-emocinė aplinka. </vt:lpstr>
      <vt:lpstr>Sritis – bendradarbiavimas su šeima. Rodiklis – partnerystė su šeima.</vt:lpstr>
      <vt:lpstr>Sritis – bendradarbiavimas su šeima. Rodiklis – partnerystė su šeima.</vt:lpstr>
      <vt:lpstr>Sritis – besimokančios organizacijos kultūra Rodiklis - mokyklos veiklos vadyba</vt:lpstr>
      <vt:lpstr>Ką darželiui LIAUTIS daryti?</vt:lpstr>
      <vt:lpstr>Ką darželiui TĘSTI daryti? </vt:lpstr>
      <vt:lpstr>Ką darželiui PRADĖTI daryti?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Veiklos kokybės įsivertinimas (Tėvų (globėjų) apklausa)</dc:title>
  <dc:creator>Admin</dc:creator>
  <cp:lastModifiedBy>Vartotojas</cp:lastModifiedBy>
  <cp:revision>43</cp:revision>
  <dcterms:created xsi:type="dcterms:W3CDTF">2022-12-23T09:44:00Z</dcterms:created>
  <dcterms:modified xsi:type="dcterms:W3CDTF">2023-06-29T13:40:18Z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78DAA4B4BFD84369B47032149513B520</vt:lpwstr>
  </property>
  <property fmtid="{D5CDD505-2E9C-101B-9397-08002B2CF9AE}" pid="3" name="KSOProductBuildVer">
    <vt:lpwstr>1033-11.2.0.11440</vt:lpwstr>
  </property>
</Properties>
</file>