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8" name="Antraštė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lt-LT" smtClean="0"/>
              <a:t>Spustelėję redag. ruoš. pavad. stilių</a:t>
            </a:r>
            <a:endParaRPr kumimoji="0" lang="en-US"/>
          </a:p>
        </p:txBody>
      </p:sp>
      <p:sp>
        <p:nvSpPr>
          <p:cNvPr id="9" name="Antrinis pavadinima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
        <p:nvSpPr>
          <p:cNvPr id="28" name="Datos vietos rezervavimo ženklas 27"/>
          <p:cNvSpPr>
            <a:spLocks noGrp="1"/>
          </p:cNvSpPr>
          <p:nvPr>
            <p:ph type="dt" sz="half" idx="10"/>
          </p:nvPr>
        </p:nvSpPr>
        <p:spPr>
          <a:xfrm>
            <a:off x="6400800" y="6355080"/>
            <a:ext cx="2286000" cy="365760"/>
          </a:xfrm>
        </p:spPr>
        <p:txBody>
          <a:bodyPr/>
          <a:lstStyle>
            <a:lvl1pPr>
              <a:defRPr sz="1400"/>
            </a:lvl1pPr>
          </a:lstStyle>
          <a:p>
            <a:fld id="{5D49BED2-F123-4CF4-870E-2248B83C4CC2}" type="datetimeFigureOut">
              <a:rPr lang="lt-LT" smtClean="0"/>
              <a:t>2023.06.30</a:t>
            </a:fld>
            <a:endParaRPr lang="lt-LT"/>
          </a:p>
        </p:txBody>
      </p:sp>
      <p:sp>
        <p:nvSpPr>
          <p:cNvPr id="17" name="Poraštės vietos rezervavimo ženklas 16"/>
          <p:cNvSpPr>
            <a:spLocks noGrp="1"/>
          </p:cNvSpPr>
          <p:nvPr>
            <p:ph type="ftr" sz="quarter" idx="11"/>
          </p:nvPr>
        </p:nvSpPr>
        <p:spPr>
          <a:xfrm>
            <a:off x="2898648" y="6355080"/>
            <a:ext cx="3474720" cy="365760"/>
          </a:xfrm>
        </p:spPr>
        <p:txBody>
          <a:bodyPr/>
          <a:lstStyle/>
          <a:p>
            <a:endParaRPr lang="lt-LT"/>
          </a:p>
        </p:txBody>
      </p:sp>
      <p:sp>
        <p:nvSpPr>
          <p:cNvPr id="29" name="Skaidrės numerio vietos rezervavimo ženklas 28"/>
          <p:cNvSpPr>
            <a:spLocks noGrp="1"/>
          </p:cNvSpPr>
          <p:nvPr>
            <p:ph type="sldNum" sz="quarter" idx="12"/>
          </p:nvPr>
        </p:nvSpPr>
        <p:spPr>
          <a:xfrm>
            <a:off x="1216152" y="6355080"/>
            <a:ext cx="1219200" cy="365760"/>
          </a:xfrm>
        </p:spPr>
        <p:txBody>
          <a:bodyPr/>
          <a:lstStyle/>
          <a:p>
            <a:fld id="{F2B5DA21-4DC0-4C54-8726-D93937697540}" type="slidenum">
              <a:rPr lang="lt-LT" smtClean="0"/>
              <a:t>‹#›</a:t>
            </a:fld>
            <a:endParaRPr lang="lt-LT"/>
          </a:p>
        </p:txBody>
      </p:sp>
      <p:sp>
        <p:nvSpPr>
          <p:cNvPr id="21" name="Stačiakampis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Stačiakampis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Stačiakampis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Stačiakampis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5D49BED2-F123-4CF4-870E-2248B83C4CC2}" type="datetimeFigureOut">
              <a:rPr lang="lt-LT" smtClean="0"/>
              <a:t>2023.06.30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5DA21-4DC0-4C54-8726-D93937697540}"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5D49BED2-F123-4CF4-870E-2248B83C4CC2}" type="datetimeFigureOut">
              <a:rPr lang="lt-LT" smtClean="0"/>
              <a:t>2023.06.30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5DA21-4DC0-4C54-8726-D93937697540}" type="slidenum">
              <a:rPr lang="lt-LT" smtClean="0"/>
              <a:t>‹#›</a:t>
            </a:fld>
            <a:endParaRPr lang="lt-LT"/>
          </a:p>
        </p:txBody>
      </p:sp>
      <p:sp>
        <p:nvSpPr>
          <p:cNvPr id="7" name="Tiesioji jungtis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Lygiašonis trikampi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esioji jungtis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Spustelėję redag. ruoš. pavad. stilių</a:t>
            </a:r>
            <a:endParaRPr kumimoji="0" lang="en-US"/>
          </a:p>
        </p:txBody>
      </p:sp>
      <p:sp>
        <p:nvSpPr>
          <p:cNvPr id="4" name="Datos vietos rezervavimo ženklas 3"/>
          <p:cNvSpPr>
            <a:spLocks noGrp="1"/>
          </p:cNvSpPr>
          <p:nvPr>
            <p:ph type="dt" sz="half" idx="10"/>
          </p:nvPr>
        </p:nvSpPr>
        <p:spPr/>
        <p:txBody>
          <a:bodyPr/>
          <a:lstStyle/>
          <a:p>
            <a:fld id="{5D49BED2-F123-4CF4-870E-2248B83C4CC2}" type="datetimeFigureOut">
              <a:rPr lang="lt-LT" smtClean="0"/>
              <a:t>2023.06.30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2B5DA21-4DC0-4C54-8726-D93937697540}" type="slidenum">
              <a:rPr lang="lt-LT" smtClean="0"/>
              <a:t>‹#›</a:t>
            </a:fld>
            <a:endParaRPr lang="lt-LT"/>
          </a:p>
        </p:txBody>
      </p:sp>
      <p:sp>
        <p:nvSpPr>
          <p:cNvPr id="8" name="Turinio vietos rezervavimo ženklas 7"/>
          <p:cNvSpPr>
            <a:spLocks noGrp="1"/>
          </p:cNvSpPr>
          <p:nvPr>
            <p:ph sz="quarter" idx="1"/>
          </p:nvPr>
        </p:nvSpPr>
        <p:spPr>
          <a:xfrm>
            <a:off x="457200" y="1219200"/>
            <a:ext cx="8229600" cy="493776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a:xfrm>
            <a:off x="6400800" y="6355080"/>
            <a:ext cx="2286000" cy="365760"/>
          </a:xfrm>
        </p:spPr>
        <p:txBody>
          <a:bodyPr/>
          <a:lstStyle/>
          <a:p>
            <a:fld id="{5D49BED2-F123-4CF4-870E-2248B83C4CC2}" type="datetimeFigureOut">
              <a:rPr lang="lt-LT" smtClean="0"/>
              <a:t>2023.06.30</a:t>
            </a:fld>
            <a:endParaRPr lang="lt-LT"/>
          </a:p>
        </p:txBody>
      </p:sp>
      <p:sp>
        <p:nvSpPr>
          <p:cNvPr id="5" name="Poraštės vietos rezervavimo ženklas 4"/>
          <p:cNvSpPr>
            <a:spLocks noGrp="1"/>
          </p:cNvSpPr>
          <p:nvPr>
            <p:ph type="ftr" sz="quarter" idx="11"/>
          </p:nvPr>
        </p:nvSpPr>
        <p:spPr>
          <a:xfrm>
            <a:off x="2898648" y="6355080"/>
            <a:ext cx="3474720" cy="365760"/>
          </a:xfrm>
        </p:spPr>
        <p:txBody>
          <a:bodyPr/>
          <a:lstStyle/>
          <a:p>
            <a:endParaRPr lang="lt-LT"/>
          </a:p>
        </p:txBody>
      </p:sp>
      <p:sp>
        <p:nvSpPr>
          <p:cNvPr id="6" name="Skaidrės numerio vietos rezervavimo ženklas 5"/>
          <p:cNvSpPr>
            <a:spLocks noGrp="1"/>
          </p:cNvSpPr>
          <p:nvPr>
            <p:ph type="sldNum" sz="quarter" idx="12"/>
          </p:nvPr>
        </p:nvSpPr>
        <p:spPr>
          <a:xfrm>
            <a:off x="1069848" y="6355080"/>
            <a:ext cx="1520952" cy="365760"/>
          </a:xfrm>
        </p:spPr>
        <p:txBody>
          <a:bodyPr/>
          <a:lstStyle/>
          <a:p>
            <a:fld id="{F2B5DA21-4DC0-4C54-8726-D93937697540}" type="slidenum">
              <a:rPr lang="lt-LT" smtClean="0"/>
              <a:t>‹#›</a:t>
            </a:fld>
            <a:endParaRPr lang="lt-LT"/>
          </a:p>
        </p:txBody>
      </p:sp>
      <p:sp>
        <p:nvSpPr>
          <p:cNvPr id="7" name="Stačiakampis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Stačiakampis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28600"/>
            <a:ext cx="8229600" cy="914400"/>
          </a:xfrm>
        </p:spPr>
        <p:txBody>
          <a:bodyPr/>
          <a:lstStyle/>
          <a:p>
            <a:r>
              <a:rPr kumimoji="0" lang="lt-LT" smtClean="0"/>
              <a:t>Spustelėję redag. ruoš. pavad. stilių</a:t>
            </a:r>
            <a:endParaRPr kumimoji="0" lang="en-US"/>
          </a:p>
        </p:txBody>
      </p:sp>
      <p:sp>
        <p:nvSpPr>
          <p:cNvPr id="5" name="Datos vietos rezervavimo ženklas 4"/>
          <p:cNvSpPr>
            <a:spLocks noGrp="1"/>
          </p:cNvSpPr>
          <p:nvPr>
            <p:ph type="dt" sz="half" idx="10"/>
          </p:nvPr>
        </p:nvSpPr>
        <p:spPr/>
        <p:txBody>
          <a:bodyPr/>
          <a:lstStyle/>
          <a:p>
            <a:fld id="{5D49BED2-F123-4CF4-870E-2248B83C4CC2}" type="datetimeFigureOut">
              <a:rPr lang="lt-LT" smtClean="0"/>
              <a:t>2023.06.30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5DA21-4DC0-4C54-8726-D93937697540}" type="slidenum">
              <a:rPr lang="lt-LT" smtClean="0"/>
              <a:t>‹#›</a:t>
            </a:fld>
            <a:endParaRPr lang="lt-LT"/>
          </a:p>
        </p:txBody>
      </p:sp>
      <p:sp>
        <p:nvSpPr>
          <p:cNvPr id="9" name="Turinio vietos rezervavimo ženklas 8"/>
          <p:cNvSpPr>
            <a:spLocks noGrp="1"/>
          </p:cNvSpPr>
          <p:nvPr>
            <p:ph sz="quarter" idx="1"/>
          </p:nvPr>
        </p:nvSpPr>
        <p:spPr>
          <a:xfrm>
            <a:off x="457200" y="1219200"/>
            <a:ext cx="4041648" cy="493776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632198" y="1216152"/>
            <a:ext cx="4041648" cy="493776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28600"/>
            <a:ext cx="8229600" cy="914400"/>
          </a:xfrm>
        </p:spPr>
        <p:txBody>
          <a:bodyPr anchor="ctr"/>
          <a:lstStyle>
            <a:lvl1pPr>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7" name="Datos vietos rezervavimo ženklas 6"/>
          <p:cNvSpPr>
            <a:spLocks noGrp="1"/>
          </p:cNvSpPr>
          <p:nvPr>
            <p:ph type="dt" sz="half" idx="10"/>
          </p:nvPr>
        </p:nvSpPr>
        <p:spPr/>
        <p:txBody>
          <a:bodyPr/>
          <a:lstStyle/>
          <a:p>
            <a:fld id="{5D49BED2-F123-4CF4-870E-2248B83C4CC2}" type="datetimeFigureOut">
              <a:rPr lang="lt-LT" smtClean="0"/>
              <a:t>2023.06.30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2B5DA21-4DC0-4C54-8726-D93937697540}" type="slidenum">
              <a:rPr lang="lt-LT" smtClean="0"/>
              <a:t>‹#›</a:t>
            </a:fld>
            <a:endParaRPr lang="lt-LT"/>
          </a:p>
        </p:txBody>
      </p:sp>
      <p:sp>
        <p:nvSpPr>
          <p:cNvPr id="11" name="Turinio vietos rezervavimo ženklas 10"/>
          <p:cNvSpPr>
            <a:spLocks noGrp="1"/>
          </p:cNvSpPr>
          <p:nvPr>
            <p:ph sz="quarter" idx="2"/>
          </p:nvPr>
        </p:nvSpPr>
        <p:spPr>
          <a:xfrm>
            <a:off x="457200" y="2133600"/>
            <a:ext cx="4038600" cy="40386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648200" y="2133600"/>
            <a:ext cx="4038600" cy="40386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28600"/>
            <a:ext cx="8229600" cy="914400"/>
          </a:xfrm>
        </p:spPr>
        <p:txBody>
          <a:bodyPr/>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p>
            <a:fld id="{5D49BED2-F123-4CF4-870E-2248B83C4CC2}" type="datetimeFigureOut">
              <a:rPr lang="lt-LT" smtClean="0"/>
              <a:t>2023.06.30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2B5DA21-4DC0-4C54-8726-D93937697540}" type="slidenum">
              <a:rPr lang="lt-LT" smtClean="0"/>
              <a:t>‹#›</a:t>
            </a:fld>
            <a:endParaRPr lang="lt-LT"/>
          </a:p>
        </p:txBody>
      </p:sp>
      <p:sp>
        <p:nvSpPr>
          <p:cNvPr id="6" name="Lygiašonis trikampi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D49BED2-F123-4CF4-870E-2248B83C4CC2}" type="datetimeFigureOut">
              <a:rPr lang="lt-LT" smtClean="0"/>
              <a:t>2023.06.30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2B5DA21-4DC0-4C54-8726-D93937697540}" type="slidenum">
              <a:rPr lang="lt-LT" smtClean="0"/>
              <a:t>‹#›</a:t>
            </a:fld>
            <a:endParaRPr lang="lt-LT"/>
          </a:p>
        </p:txBody>
      </p:sp>
      <p:sp>
        <p:nvSpPr>
          <p:cNvPr id="5" name="Tiesioji jungtis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Lygiašonis trikampi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lt-LT" smtClean="0"/>
              <a:t>Spustelėję redag. ruoš. teksto stilių</a:t>
            </a:r>
          </a:p>
        </p:txBody>
      </p:sp>
      <p:sp>
        <p:nvSpPr>
          <p:cNvPr id="5" name="Datos vietos rezervavimo ženklas 4"/>
          <p:cNvSpPr>
            <a:spLocks noGrp="1"/>
          </p:cNvSpPr>
          <p:nvPr>
            <p:ph type="dt" sz="half" idx="10"/>
          </p:nvPr>
        </p:nvSpPr>
        <p:spPr/>
        <p:txBody>
          <a:bodyPr/>
          <a:lstStyle/>
          <a:p>
            <a:fld id="{5D49BED2-F123-4CF4-870E-2248B83C4CC2}" type="datetimeFigureOut">
              <a:rPr lang="lt-LT" smtClean="0"/>
              <a:t>2023.06.30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5DA21-4DC0-4C54-8726-D93937697540}" type="slidenum">
              <a:rPr lang="lt-LT" smtClean="0"/>
              <a:t>‹#›</a:t>
            </a:fld>
            <a:endParaRPr lang="lt-LT"/>
          </a:p>
        </p:txBody>
      </p:sp>
      <p:sp>
        <p:nvSpPr>
          <p:cNvPr id="8" name="Tiesioji jungtis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iesioji jungtis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Lygiašonis trikampi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urinio vietos rezervavimo ženklas 11"/>
          <p:cNvSpPr>
            <a:spLocks noGrp="1"/>
          </p:cNvSpPr>
          <p:nvPr>
            <p:ph sz="quarter" idx="1"/>
          </p:nvPr>
        </p:nvSpPr>
        <p:spPr>
          <a:xfrm>
            <a:off x="304800" y="304800"/>
            <a:ext cx="5715000" cy="5715000"/>
          </a:xfrm>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lt-LT" smtClean="0"/>
              <a:t>Spustelėję redag. ruoš. pavad. stilių</a:t>
            </a:r>
            <a:endParaRPr kumimoji="0" lang="en-US"/>
          </a:p>
        </p:txBody>
      </p:sp>
      <p:sp>
        <p:nvSpPr>
          <p:cNvPr id="3" name="Paveikslėlio vietos rezervavimo ženklas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lt-LT" smtClean="0"/>
              <a:t>Spustelėkite piktogr. norėdami įtraukti pav.</a:t>
            </a:r>
            <a:endParaRPr kumimoji="0" lang="en-US" dirty="0"/>
          </a:p>
        </p:txBody>
      </p:sp>
      <p:sp>
        <p:nvSpPr>
          <p:cNvPr id="4" name="Teksto vietos rezervavimo ženklas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lt-LT" smtClean="0"/>
              <a:t>Spustelėję redag. ruoš. teksto stilių</a:t>
            </a:r>
          </a:p>
        </p:txBody>
      </p:sp>
      <p:sp>
        <p:nvSpPr>
          <p:cNvPr id="5" name="Datos vietos rezervavimo ženklas 4"/>
          <p:cNvSpPr>
            <a:spLocks noGrp="1"/>
          </p:cNvSpPr>
          <p:nvPr>
            <p:ph type="dt" sz="half" idx="10"/>
          </p:nvPr>
        </p:nvSpPr>
        <p:spPr/>
        <p:txBody>
          <a:bodyPr/>
          <a:lstStyle/>
          <a:p>
            <a:fld id="{5D49BED2-F123-4CF4-870E-2248B83C4CC2}" type="datetimeFigureOut">
              <a:rPr lang="lt-LT" smtClean="0"/>
              <a:t>2023.06.30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2B5DA21-4DC0-4C54-8726-D93937697540}" type="slidenum">
              <a:rPr lang="lt-LT" smtClean="0"/>
              <a:t>‹#›</a:t>
            </a:fld>
            <a:endParaRPr lang="lt-LT"/>
          </a:p>
        </p:txBody>
      </p:sp>
      <p:sp>
        <p:nvSpPr>
          <p:cNvPr id="8" name="Tiesioji jungtis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Lygiašonis trikampi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Pavadinimo vietos rezervavimo ženklas 21"/>
          <p:cNvSpPr>
            <a:spLocks noGrp="1"/>
          </p:cNvSpPr>
          <p:nvPr>
            <p:ph type="title"/>
          </p:nvPr>
        </p:nvSpPr>
        <p:spPr>
          <a:xfrm>
            <a:off x="457200" y="152400"/>
            <a:ext cx="8229600" cy="990600"/>
          </a:xfrm>
          <a:prstGeom prst="rect">
            <a:avLst/>
          </a:prstGeom>
        </p:spPr>
        <p:txBody>
          <a:bodyPr vert="horz" anchor="b" anchorCtr="0">
            <a:normAutofit/>
          </a:bodyPr>
          <a:lstStyle/>
          <a:p>
            <a:r>
              <a:rPr kumimoji="0" lang="lt-LT" smtClean="0"/>
              <a:t>Spustelėję redag. ruoš. pavad. stilių</a:t>
            </a:r>
            <a:endParaRPr kumimoji="0" lang="en-US"/>
          </a:p>
        </p:txBody>
      </p:sp>
      <p:sp>
        <p:nvSpPr>
          <p:cNvPr id="13" name="Teksto vietos rezervavimo ženklas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D49BED2-F123-4CF4-870E-2248B83C4CC2}" type="datetimeFigureOut">
              <a:rPr lang="lt-LT" smtClean="0"/>
              <a:t>2023.06.30</a:t>
            </a:fld>
            <a:endParaRPr lang="lt-LT"/>
          </a:p>
        </p:txBody>
      </p:sp>
      <p:sp>
        <p:nvSpPr>
          <p:cNvPr id="3" name="Poraštės vietos rezervavimo ženklas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lt-LT"/>
          </a:p>
        </p:txBody>
      </p:sp>
      <p:sp>
        <p:nvSpPr>
          <p:cNvPr id="23" name="Skaidrės numerio vietos rezervavimo ženklas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B5DA21-4DC0-4C54-8726-D93937697540}" type="slidenum">
              <a:rPr lang="lt-LT" smtClean="0"/>
              <a:t>‹#›</a:t>
            </a:fld>
            <a:endParaRPr lang="lt-LT"/>
          </a:p>
        </p:txBody>
      </p:sp>
      <p:sp>
        <p:nvSpPr>
          <p:cNvPr id="28" name="Tiesioji jungtis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Tiesioji jungtis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Lygiašonis trikampi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klausa.lt/f/lopselio-vaiku-adaptacijos-tyrimas-2022-2023-m-m-smaliziukai-hud139s/entries/3597064/text_resul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lt-LT" b="1" dirty="0"/>
              <a:t>Lopšelio vaikų adaptacijos tyrimas 2022-2023 </a:t>
            </a:r>
            <a:r>
              <a:rPr lang="lt-LT" b="1" dirty="0" err="1"/>
              <a:t>m.m</a:t>
            </a:r>
            <a:r>
              <a:rPr lang="lt-LT" b="1" dirty="0"/>
              <a:t>. </a:t>
            </a:r>
            <a:br>
              <a:rPr lang="lt-LT" b="1" dirty="0"/>
            </a:br>
            <a:endParaRPr lang="lt-LT" dirty="0"/>
          </a:p>
        </p:txBody>
      </p:sp>
      <p:sp>
        <p:nvSpPr>
          <p:cNvPr id="3" name="Antrinis pavadinimas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298518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b="1" dirty="0">
                <a:solidFill>
                  <a:schemeClr val="accent2">
                    <a:lumMod val="75000"/>
                  </a:schemeClr>
                </a:solidFill>
                <a:hlinkClick r:id="rId2"/>
              </a:rPr>
              <a:t>Kad vaikų adaptacija darželyje būtų sėkmingesnė, siūlau ....</a:t>
            </a:r>
            <a:endParaRPr lang="lt-LT" dirty="0">
              <a:solidFill>
                <a:schemeClr val="accent2">
                  <a:lumMod val="75000"/>
                </a:schemeClr>
              </a:solidFill>
            </a:endParaRPr>
          </a:p>
        </p:txBody>
      </p:sp>
      <p:sp>
        <p:nvSpPr>
          <p:cNvPr id="3" name="Turinio vietos rezervavimo ženklas 2"/>
          <p:cNvSpPr>
            <a:spLocks noGrp="1"/>
          </p:cNvSpPr>
          <p:nvPr>
            <p:ph sz="quarter" idx="1"/>
          </p:nvPr>
        </p:nvSpPr>
        <p:spPr>
          <a:xfrm>
            <a:off x="179512" y="1600200"/>
            <a:ext cx="8784976" cy="4997152"/>
          </a:xfrm>
        </p:spPr>
        <p:txBody>
          <a:bodyPr>
            <a:normAutofit fontScale="70000" lnSpcReduction="20000"/>
          </a:bodyPr>
          <a:lstStyle/>
          <a:p>
            <a:r>
              <a:rPr lang="lt-LT" b="1" u="sng" dirty="0" smtClean="0"/>
              <a:t>Nusiteikimas: </a:t>
            </a:r>
            <a:r>
              <a:rPr lang="lt-LT" dirty="0" smtClean="0"/>
              <a:t>&lt;Pozityviai </a:t>
            </a:r>
            <a:r>
              <a:rPr lang="lt-LT" dirty="0"/>
              <a:t>nusiteikti tėveliams, o tada pozityviai nuteikti ir vaikutį</a:t>
            </a:r>
            <a:r>
              <a:rPr lang="lt-LT" dirty="0" smtClean="0"/>
              <a:t>.&gt;, &lt;</a:t>
            </a:r>
            <a:r>
              <a:rPr lang="lt-LT" dirty="0"/>
              <a:t> Ruoštis tėvams psichologiškai ir savo baimių neperduoti vaikams. Labai svarbu pasitikėti pedagogais, su kuriais paliekame savo vaikus</a:t>
            </a:r>
            <a:r>
              <a:rPr lang="lt-LT" dirty="0" smtClean="0"/>
              <a:t>.&gt;;</a:t>
            </a:r>
          </a:p>
          <a:p>
            <a:r>
              <a:rPr lang="lt-LT" b="1" u="sng" dirty="0" smtClean="0"/>
              <a:t>Pokalbiai</a:t>
            </a:r>
            <a:r>
              <a:rPr lang="lt-LT" dirty="0" smtClean="0"/>
              <a:t>: &lt;</a:t>
            </a:r>
            <a:r>
              <a:rPr lang="fi-FI" dirty="0"/>
              <a:t>Su vaiku daugiau kalbėti apie tai</a:t>
            </a:r>
            <a:r>
              <a:rPr lang="fi-FI" dirty="0" smtClean="0"/>
              <a:t>.</a:t>
            </a:r>
            <a:r>
              <a:rPr lang="lt-LT" dirty="0" smtClean="0"/>
              <a:t>&gt;</a:t>
            </a:r>
          </a:p>
          <a:p>
            <a:r>
              <a:rPr lang="lt-LT" b="1" u="sng" dirty="0" smtClean="0"/>
              <a:t>Tėvų ne/būvimas grupėje</a:t>
            </a:r>
            <a:r>
              <a:rPr lang="lt-LT" dirty="0" smtClean="0"/>
              <a:t>: &lt;Pirmas </a:t>
            </a:r>
            <a:r>
              <a:rPr lang="lt-LT" dirty="0"/>
              <a:t>dienas darželyje neleisti </a:t>
            </a:r>
            <a:r>
              <a:rPr lang="lt-LT" dirty="0" smtClean="0"/>
              <a:t>tėvams pasilikti.&gt;&lt;</a:t>
            </a:r>
            <a:r>
              <a:rPr lang="lt-LT" dirty="0"/>
              <a:t>Išlaikyti esamą strategiją, kurią dabar taikote, ir neleisti tėvams per ilgai užsibūti grupėse adaptacijos metu</a:t>
            </a:r>
            <a:r>
              <a:rPr lang="lt-LT" dirty="0" smtClean="0"/>
              <a:t>.</a:t>
            </a:r>
          </a:p>
          <a:p>
            <a:r>
              <a:rPr lang="lt-LT" b="1" u="sng" dirty="0" smtClean="0"/>
              <a:t>Atsisveikinimas: </a:t>
            </a:r>
            <a:r>
              <a:rPr lang="lt-LT" dirty="0" smtClean="0"/>
              <a:t>&lt;</a:t>
            </a:r>
            <a:r>
              <a:rPr lang="fi-FI" dirty="0"/>
              <a:t>Tėvams greitai atsisveikinti su vaiku</a:t>
            </a:r>
            <a:r>
              <a:rPr lang="fi-FI" dirty="0" smtClean="0"/>
              <a:t>.</a:t>
            </a:r>
            <a:r>
              <a:rPr lang="lt-LT" dirty="0" smtClean="0"/>
              <a:t>&gt;, &lt;</a:t>
            </a:r>
            <a:r>
              <a:rPr lang="lt-LT" dirty="0"/>
              <a:t>Atvedus vaiką į darželį kuo greičiau atsisveikinti su juo, kuo mažiau laiko praleisti kartu su vaiku grupėje ir nuolatinis pokalbis apie darželyje esančias įdomias veiklas</a:t>
            </a:r>
            <a:r>
              <a:rPr lang="lt-LT" dirty="0" smtClean="0"/>
              <a:t>.&gt;;</a:t>
            </a:r>
          </a:p>
          <a:p>
            <a:r>
              <a:rPr lang="lt-LT" b="1" u="sng" dirty="0" smtClean="0"/>
              <a:t>Darbas su šeima: </a:t>
            </a:r>
            <a:r>
              <a:rPr lang="lt-LT" dirty="0" smtClean="0"/>
              <a:t>&lt;</a:t>
            </a:r>
            <a:r>
              <a:rPr lang="lt-LT" dirty="0"/>
              <a:t>daugiau dėmesio skirti mamoms (ir tėčiams), o ne vaikams. Mažyliai puikiai susitvarko su pasikeitusia aplinka, jeigu mato ramius, o ne </a:t>
            </a:r>
            <a:r>
              <a:rPr lang="lt-LT" dirty="0" err="1"/>
              <a:t>stresuojančius</a:t>
            </a:r>
            <a:r>
              <a:rPr lang="lt-LT" dirty="0"/>
              <a:t> tėvus. Šiuolaikiniams tėvams (ypač mamytėms) sunku "paleisti" savo vaiką ir suvokti, kad namuose tokio ugdymo, kokį gauna darželyje, vaikas negaus. Jau nekalbant apie socialinę aplinką, bendravimą ir kt. Tėvams turėtų būti nurodoma daugiau literatūros ar skiriama daugiau gyvų konsultacijų tuo klausimu</a:t>
            </a:r>
            <a:r>
              <a:rPr lang="lt-LT" dirty="0" smtClean="0"/>
              <a:t>.&gt;</a:t>
            </a:r>
          </a:p>
          <a:p>
            <a:r>
              <a:rPr lang="lt-LT" b="1" u="sng" dirty="0" smtClean="0"/>
              <a:t>Kita: </a:t>
            </a:r>
            <a:r>
              <a:rPr lang="lt-LT" dirty="0" smtClean="0"/>
              <a:t>&lt;Lankymo </a:t>
            </a:r>
            <a:r>
              <a:rPr lang="lt-LT" dirty="0"/>
              <a:t>pradžioje grupėje dirbti daugiau darbuotojų</a:t>
            </a:r>
            <a:r>
              <a:rPr lang="lt-LT" dirty="0" smtClean="0"/>
              <a:t>.&gt;, &gt;</a:t>
            </a:r>
            <a:r>
              <a:rPr lang="lt-LT" dirty="0" err="1"/>
              <a:t>Susipazinimas</a:t>
            </a:r>
            <a:r>
              <a:rPr lang="lt-LT" dirty="0"/>
              <a:t> su </a:t>
            </a:r>
            <a:r>
              <a:rPr lang="lt-LT" dirty="0" err="1"/>
              <a:t>aukeltojomis</a:t>
            </a:r>
            <a:r>
              <a:rPr lang="lt-LT" dirty="0"/>
              <a:t> jau </a:t>
            </a:r>
            <a:r>
              <a:rPr lang="lt-LT" dirty="0" err="1"/>
              <a:t>zymiai</a:t>
            </a:r>
            <a:r>
              <a:rPr lang="lt-LT" dirty="0"/>
              <a:t> </a:t>
            </a:r>
            <a:r>
              <a:rPr lang="lt-LT" dirty="0" err="1"/>
              <a:t>anksciau</a:t>
            </a:r>
            <a:r>
              <a:rPr lang="lt-LT" dirty="0"/>
              <a:t> </a:t>
            </a:r>
            <a:r>
              <a:rPr lang="lt-LT" dirty="0" err="1"/>
              <a:t>pries</a:t>
            </a:r>
            <a:r>
              <a:rPr lang="lt-LT" dirty="0"/>
              <a:t> </a:t>
            </a:r>
            <a:r>
              <a:rPr lang="lt-LT" dirty="0" err="1"/>
              <a:t>rugsejo</a:t>
            </a:r>
            <a:r>
              <a:rPr lang="lt-LT" dirty="0"/>
              <a:t> pirma. Ir </a:t>
            </a:r>
            <a:r>
              <a:rPr lang="lt-LT" dirty="0" err="1"/>
              <a:t>gal.visa</a:t>
            </a:r>
            <a:r>
              <a:rPr lang="lt-LT" dirty="0"/>
              <a:t> </a:t>
            </a:r>
            <a:r>
              <a:rPr lang="lt-LT" dirty="0" err="1"/>
              <a:t>menesi</a:t>
            </a:r>
            <a:r>
              <a:rPr lang="lt-LT" dirty="0"/>
              <a:t> bent jau i savaite syki su </a:t>
            </a:r>
            <a:r>
              <a:rPr lang="lt-LT" dirty="0" err="1"/>
              <a:t>tebu</a:t>
            </a:r>
            <a:r>
              <a:rPr lang="lt-LT" dirty="0"/>
              <a:t> pagalba eiti i savo busima grupe. Vaikams gal </a:t>
            </a:r>
            <a:r>
              <a:rPr lang="lt-LT" dirty="0" err="1"/>
              <a:t>hus</a:t>
            </a:r>
            <a:r>
              <a:rPr lang="lt-LT" dirty="0"/>
              <a:t> </a:t>
            </a:r>
            <a:r>
              <a:rPr lang="lt-LT" dirty="0" err="1"/>
              <a:t>lengesne</a:t>
            </a:r>
            <a:r>
              <a:rPr lang="lt-LT" dirty="0"/>
              <a:t> </a:t>
            </a:r>
            <a:r>
              <a:rPr lang="lt-LT" dirty="0" err="1"/>
              <a:t>adapracija</a:t>
            </a:r>
            <a:r>
              <a:rPr lang="lt-LT" dirty="0"/>
              <a:t> bus </a:t>
            </a:r>
            <a:r>
              <a:rPr lang="lt-LT" dirty="0" err="1"/>
              <a:t>zinomi</a:t>
            </a:r>
            <a:r>
              <a:rPr lang="lt-LT" dirty="0"/>
              <a:t> vaikai </a:t>
            </a:r>
            <a:r>
              <a:rPr lang="lt-LT" dirty="0" err="1"/>
              <a:t>zinomos</a:t>
            </a:r>
            <a:r>
              <a:rPr lang="lt-LT" dirty="0"/>
              <a:t> patalpos </a:t>
            </a:r>
            <a:r>
              <a:rPr lang="lt-LT" dirty="0" err="1"/>
              <a:t>zinomos</a:t>
            </a:r>
            <a:r>
              <a:rPr lang="lt-LT" dirty="0"/>
              <a:t> auklytes </a:t>
            </a:r>
            <a:r>
              <a:rPr lang="lt-LT" dirty="0" smtClean="0"/>
              <a:t>:)&gt;</a:t>
            </a:r>
            <a:endParaRPr lang="lt-LT" dirty="0"/>
          </a:p>
          <a:p>
            <a:endParaRPr lang="lt-LT" dirty="0" smtClean="0"/>
          </a:p>
          <a:p>
            <a:endParaRPr lang="lt-LT" dirty="0" smtClean="0"/>
          </a:p>
          <a:p>
            <a:endParaRPr lang="lt-LT" dirty="0"/>
          </a:p>
        </p:txBody>
      </p:sp>
    </p:spTree>
    <p:extLst>
      <p:ext uri="{BB962C8B-B14F-4D97-AF65-F5344CB8AC3E}">
        <p14:creationId xmlns:p14="http://schemas.microsoft.com/office/powerpoint/2010/main" val="99005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
          </p:nvPr>
        </p:nvSpPr>
        <p:spPr/>
        <p:txBody>
          <a:bodyPr/>
          <a:lstStyle/>
          <a:p>
            <a:pPr marL="0" indent="0">
              <a:buNone/>
            </a:pPr>
            <a:r>
              <a:rPr lang="lt-LT" dirty="0" smtClean="0"/>
              <a:t>Tyrimas vykdytas 2023m. Vasario mėn.</a:t>
            </a:r>
          </a:p>
          <a:p>
            <a:pPr marL="0" indent="0">
              <a:buNone/>
            </a:pPr>
            <a:r>
              <a:rPr lang="lt-LT" dirty="0" smtClean="0"/>
              <a:t>Tyrime dalyvavo 27 ugdytinių tėvai (globėjai);</a:t>
            </a:r>
            <a:endParaRPr lang="lt-LT" dirty="0"/>
          </a:p>
        </p:txBody>
      </p:sp>
    </p:spTree>
    <p:extLst>
      <p:ext uri="{BB962C8B-B14F-4D97-AF65-F5344CB8AC3E}">
        <p14:creationId xmlns:p14="http://schemas.microsoft.com/office/powerpoint/2010/main" val="230470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ctr"/>
            <a:r>
              <a:rPr lang="lt-LT" sz="1800" b="1" dirty="0" smtClean="0">
                <a:solidFill>
                  <a:schemeClr val="accent2">
                    <a:lumMod val="75000"/>
                  </a:schemeClr>
                </a:solidFill>
              </a:rPr>
              <a:t>Pirmosios vaiko dienos </a:t>
            </a:r>
            <a:r>
              <a:rPr lang="lt-LT" sz="1800" b="1" dirty="0">
                <a:solidFill>
                  <a:schemeClr val="accent2">
                    <a:lumMod val="75000"/>
                  </a:schemeClr>
                </a:solidFill>
              </a:rPr>
              <a:t>lopšelyje – darželyje. </a:t>
            </a:r>
            <a:r>
              <a:rPr lang="lt-LT" sz="1800" b="1" dirty="0" smtClean="0">
                <a:solidFill>
                  <a:schemeClr val="accent2">
                    <a:lumMod val="75000"/>
                  </a:schemeClr>
                </a:solidFill>
              </a:rPr>
              <a:t>Kokie išgyvenimai </a:t>
            </a:r>
            <a:r>
              <a:rPr lang="lt-LT" sz="1800" b="1" dirty="0">
                <a:solidFill>
                  <a:schemeClr val="accent2">
                    <a:lumMod val="75000"/>
                  </a:schemeClr>
                </a:solidFill>
              </a:rPr>
              <a:t>(Jūsų jausmai, sunkumai ir kt.) </a:t>
            </a:r>
            <a:r>
              <a:rPr lang="lt-LT" sz="1800" b="1" dirty="0" smtClean="0">
                <a:solidFill>
                  <a:schemeClr val="accent2">
                    <a:lumMod val="75000"/>
                  </a:schemeClr>
                </a:solidFill>
              </a:rPr>
              <a:t>lydėjo vaikui </a:t>
            </a:r>
            <a:r>
              <a:rPr lang="lt-LT" sz="1800" b="1" dirty="0">
                <a:solidFill>
                  <a:schemeClr val="accent2">
                    <a:lumMod val="75000"/>
                  </a:schemeClr>
                </a:solidFill>
              </a:rPr>
              <a:t>pradėjus lankyti </a:t>
            </a:r>
            <a:r>
              <a:rPr lang="lt-LT" sz="1800" b="1" dirty="0" smtClean="0">
                <a:solidFill>
                  <a:schemeClr val="accent2">
                    <a:lumMod val="75000"/>
                  </a:schemeClr>
                </a:solidFill>
              </a:rPr>
              <a:t>lopšelį-darželį?</a:t>
            </a:r>
            <a:endParaRPr lang="lt-LT" sz="1800" dirty="0">
              <a:solidFill>
                <a:schemeClr val="accent2">
                  <a:lumMod val="75000"/>
                </a:schemeClr>
              </a:solidFill>
            </a:endParaRPr>
          </a:p>
        </p:txBody>
      </p:sp>
      <p:sp>
        <p:nvSpPr>
          <p:cNvPr id="3" name="Turinio vietos rezervavimo ženklas 2"/>
          <p:cNvSpPr>
            <a:spLocks noGrp="1"/>
          </p:cNvSpPr>
          <p:nvPr>
            <p:ph sz="quarter" idx="1"/>
          </p:nvPr>
        </p:nvSpPr>
        <p:spPr/>
        <p:txBody>
          <a:bodyPr>
            <a:normAutofit fontScale="62500" lnSpcReduction="20000"/>
          </a:bodyPr>
          <a:lstStyle/>
          <a:p>
            <a:pPr marL="0" indent="0">
              <a:buNone/>
            </a:pPr>
            <a:r>
              <a:rPr lang="lt-LT" b="1" u="sng" dirty="0" smtClean="0"/>
              <a:t>Sunku palikti :</a:t>
            </a:r>
            <a:endParaRPr lang="lt-LT" b="1" dirty="0"/>
          </a:p>
          <a:p>
            <a:r>
              <a:rPr lang="lt-LT" dirty="0" smtClean="0"/>
              <a:t>Sunkiausiai </a:t>
            </a:r>
            <a:r>
              <a:rPr lang="lt-LT" dirty="0"/>
              <a:t>buvo 3 dienas, kai trumpai pabuvus grupėje vaiką vieną palikdavau, o pati jo laukdavau už durų - vaikas išsigąsdavo nebematydamas mamos</a:t>
            </a:r>
            <a:r>
              <a:rPr lang="lt-LT" dirty="0" smtClean="0"/>
              <a:t>.; </a:t>
            </a:r>
          </a:p>
          <a:p>
            <a:r>
              <a:rPr lang="lt-LT" dirty="0" smtClean="0"/>
              <a:t>Vaikas </a:t>
            </a:r>
            <a:r>
              <a:rPr lang="lt-LT" dirty="0"/>
              <a:t>buvo nedrąsus, bijojo pasiprašyti į tualetą, bet </a:t>
            </a:r>
            <a:r>
              <a:rPr lang="lt-LT" dirty="0" smtClean="0"/>
              <a:t>auklėtojos </a:t>
            </a:r>
            <a:r>
              <a:rPr lang="lt-LT" dirty="0"/>
              <a:t>su padėjėja taip į viską greit reagavo, kad visos iškilusios problemos išsispręsdavo greit per kelias dienas</a:t>
            </a:r>
            <a:r>
              <a:rPr lang="lt-LT" dirty="0" smtClean="0"/>
              <a:t>.; </a:t>
            </a:r>
          </a:p>
          <a:p>
            <a:r>
              <a:rPr lang="lt-LT" dirty="0" smtClean="0"/>
              <a:t>Mamos </a:t>
            </a:r>
            <a:r>
              <a:rPr lang="lt-LT" dirty="0"/>
              <a:t>ir vaiko atsiskyrimas ryte. Ašaros, verksmai. Truko apie 2 sav. Po to situacija pasikeitė</a:t>
            </a:r>
            <a:r>
              <a:rPr lang="lt-LT" dirty="0" smtClean="0"/>
              <a:t>.;</a:t>
            </a:r>
            <a:r>
              <a:rPr lang="lt-LT" dirty="0"/>
              <a:t> </a:t>
            </a:r>
            <a:endParaRPr lang="lt-LT" dirty="0" smtClean="0"/>
          </a:p>
          <a:p>
            <a:r>
              <a:rPr lang="lt-LT" dirty="0" smtClean="0"/>
              <a:t>Sunku </a:t>
            </a:r>
            <a:r>
              <a:rPr lang="lt-LT" dirty="0"/>
              <a:t>buvo išgyventi vaiko jausmus ir tą baimę pasilikti be mamos. Taip pat grįžus iš darželio išgyventi susikaupusias vaiko </a:t>
            </a:r>
            <a:r>
              <a:rPr lang="lt-LT" dirty="0" smtClean="0"/>
              <a:t>emocijas;</a:t>
            </a:r>
          </a:p>
          <a:p>
            <a:r>
              <a:rPr lang="lt-LT" dirty="0"/>
              <a:t>Su vaiko nenoru eiti į darželį, bet trumpai. Ir dideliu nerimu ar pripras. Greitai </a:t>
            </a:r>
            <a:r>
              <a:rPr lang="lt-LT" dirty="0" smtClean="0"/>
              <a:t>priprato;</a:t>
            </a:r>
          </a:p>
          <a:p>
            <a:pPr marL="0" indent="0">
              <a:buNone/>
            </a:pPr>
            <a:r>
              <a:rPr lang="lt-LT" b="1" u="sng" dirty="0" smtClean="0"/>
              <a:t>Adaptacija šeimai:</a:t>
            </a:r>
          </a:p>
          <a:p>
            <a:r>
              <a:rPr lang="lt-LT" dirty="0" smtClean="0"/>
              <a:t>Labai </a:t>
            </a:r>
            <a:r>
              <a:rPr lang="lt-LT" dirty="0"/>
              <a:t>buvo sunku man jį palikti, neramu, gaila, liūdna. Man adaptacija truko kokius du mėnesius, žymiai ilgiau nei mano vaikui</a:t>
            </a:r>
            <a:r>
              <a:rPr lang="lt-LT" dirty="0" smtClean="0"/>
              <a:t>.</a:t>
            </a:r>
          </a:p>
          <a:p>
            <a:pPr marL="0" indent="0">
              <a:buNone/>
            </a:pPr>
            <a:r>
              <a:rPr lang="lt-LT" b="1" u="sng" dirty="0" smtClean="0"/>
              <a:t>Pedagogų nekompetencija:</a:t>
            </a:r>
          </a:p>
          <a:p>
            <a:r>
              <a:rPr lang="lt-LT" dirty="0"/>
              <a:t>Taip pat pritrūko vienos iš dviejų auklėtojų </a:t>
            </a:r>
            <a:r>
              <a:rPr lang="lt-LT" dirty="0" smtClean="0"/>
              <a:t>. ..Tiesiog </a:t>
            </a:r>
            <a:r>
              <a:rPr lang="lt-LT" dirty="0"/>
              <a:t>adaptacijos pradžioje ši situacija nepalengvino visko, o tik dar daugiau įnešė </a:t>
            </a:r>
            <a:r>
              <a:rPr lang="lt-LT" dirty="0" smtClean="0"/>
              <a:t>abejonių;</a:t>
            </a:r>
          </a:p>
          <a:p>
            <a:pPr marL="0" indent="0">
              <a:buNone/>
            </a:pPr>
            <a:r>
              <a:rPr lang="lt-LT" b="1" u="sng" dirty="0" smtClean="0"/>
              <a:t>Sunkumų nekilo:</a:t>
            </a:r>
          </a:p>
          <a:p>
            <a:r>
              <a:rPr lang="lt-LT" dirty="0"/>
              <a:t>Jokių sunkumų nebuvo. Tai antras vaikas šeimoje, pradėjęs lankyti darželį, tai su blogais jausmais </a:t>
            </a:r>
            <a:r>
              <a:rPr lang="lt-LT" dirty="0" err="1"/>
              <a:t>nesusidūrėme,o</a:t>
            </a:r>
            <a:r>
              <a:rPr lang="lt-LT" dirty="0"/>
              <a:t> džiaugėmės, kad vaikas pradės gauti profesionalų ugdymą</a:t>
            </a:r>
            <a:r>
              <a:rPr lang="lt-LT" dirty="0" smtClean="0"/>
              <a:t>.;</a:t>
            </a:r>
          </a:p>
          <a:p>
            <a:r>
              <a:rPr lang="lt-LT" dirty="0"/>
              <a:t>Pirmi kartai man kaip mamai nebuvo sunkūs, nes ruošiausi ir nusiteikiau, kad vaikučiui darželyje bus smagu, saugu ir vaikas </a:t>
            </a:r>
            <a:r>
              <a:rPr lang="lt-LT" dirty="0" err="1"/>
              <a:t>socializuosis</a:t>
            </a:r>
            <a:r>
              <a:rPr lang="lt-LT" dirty="0"/>
              <a:t> dar daugiau</a:t>
            </a:r>
            <a:r>
              <a:rPr lang="lt-LT" dirty="0" smtClean="0"/>
              <a:t>.;</a:t>
            </a:r>
            <a:endParaRPr lang="lt-LT" dirty="0"/>
          </a:p>
        </p:txBody>
      </p:sp>
    </p:spTree>
    <p:extLst>
      <p:ext uri="{BB962C8B-B14F-4D97-AF65-F5344CB8AC3E}">
        <p14:creationId xmlns:p14="http://schemas.microsoft.com/office/powerpoint/2010/main" val="134521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81" t="26639" r="46198" b="31762"/>
          <a:stretch/>
        </p:blipFill>
        <p:spPr bwMode="auto">
          <a:xfrm>
            <a:off x="0" y="-5251"/>
            <a:ext cx="4853417" cy="271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4519" y="1997951"/>
            <a:ext cx="1163332" cy="369332"/>
          </a:xfrm>
          <a:prstGeom prst="rect">
            <a:avLst/>
          </a:prstGeom>
          <a:noFill/>
        </p:spPr>
        <p:txBody>
          <a:bodyPr wrap="none" rtlCol="0">
            <a:spAutoFit/>
          </a:bodyPr>
          <a:lstStyle/>
          <a:p>
            <a:r>
              <a:rPr lang="lt-LT" dirty="0" err="1" smtClean="0"/>
              <a:t>Boružiukai</a:t>
            </a:r>
            <a:endParaRPr lang="lt-LT"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68" t="20982" r="46207" b="39509"/>
          <a:stretch/>
        </p:blipFill>
        <p:spPr bwMode="auto">
          <a:xfrm>
            <a:off x="4855964" y="0"/>
            <a:ext cx="4327002" cy="24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08104" y="1628619"/>
            <a:ext cx="955262" cy="369332"/>
          </a:xfrm>
          <a:prstGeom prst="rect">
            <a:avLst/>
          </a:prstGeom>
          <a:noFill/>
        </p:spPr>
        <p:txBody>
          <a:bodyPr wrap="none" rtlCol="0">
            <a:spAutoFit/>
          </a:bodyPr>
          <a:lstStyle/>
          <a:p>
            <a:r>
              <a:rPr lang="lt-LT" dirty="0" smtClean="0"/>
              <a:t>Mažyliai</a:t>
            </a:r>
            <a:endParaRPr lang="lt-LT"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410" t="21605" r="45761" b="39197"/>
          <a:stretch/>
        </p:blipFill>
        <p:spPr bwMode="auto">
          <a:xfrm>
            <a:off x="15214" y="3428999"/>
            <a:ext cx="4669174" cy="252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1560" y="5229200"/>
            <a:ext cx="1221040" cy="369332"/>
          </a:xfrm>
          <a:prstGeom prst="rect">
            <a:avLst/>
          </a:prstGeom>
          <a:noFill/>
        </p:spPr>
        <p:txBody>
          <a:bodyPr wrap="none" rtlCol="0">
            <a:spAutoFit/>
          </a:bodyPr>
          <a:lstStyle/>
          <a:p>
            <a:r>
              <a:rPr lang="lt-LT" dirty="0" err="1" smtClean="0"/>
              <a:t>Smaližiukai</a:t>
            </a:r>
            <a:endParaRPr lang="lt-LT" dirty="0"/>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2965" t="23363" r="46430" b="38318"/>
          <a:stretch/>
        </p:blipFill>
        <p:spPr bwMode="auto">
          <a:xfrm>
            <a:off x="4634943" y="3562559"/>
            <a:ext cx="447875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75215" y="5196934"/>
            <a:ext cx="1099853" cy="369332"/>
          </a:xfrm>
          <a:prstGeom prst="rect">
            <a:avLst/>
          </a:prstGeom>
          <a:noFill/>
        </p:spPr>
        <p:txBody>
          <a:bodyPr wrap="none" rtlCol="0">
            <a:spAutoFit/>
          </a:bodyPr>
          <a:lstStyle/>
          <a:p>
            <a:r>
              <a:rPr lang="lt-LT" dirty="0" smtClean="0"/>
              <a:t>Pabiručiai</a:t>
            </a:r>
            <a:endParaRPr lang="lt-LT" dirty="0"/>
          </a:p>
        </p:txBody>
      </p:sp>
    </p:spTree>
    <p:extLst>
      <p:ext uri="{BB962C8B-B14F-4D97-AF65-F5344CB8AC3E}">
        <p14:creationId xmlns:p14="http://schemas.microsoft.com/office/powerpoint/2010/main" val="164372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dirty="0" smtClean="0">
                <a:solidFill>
                  <a:schemeClr val="accent2">
                    <a:lumMod val="75000"/>
                  </a:schemeClr>
                </a:solidFill>
              </a:rPr>
              <a:t>Kaip ruošėte vaiką darželiui?</a:t>
            </a:r>
            <a:endParaRPr lang="lt-LT" b="1" dirty="0">
              <a:solidFill>
                <a:schemeClr val="accent2">
                  <a:lumMod val="75000"/>
                </a:schemeClr>
              </a:solidFill>
            </a:endParaRPr>
          </a:p>
        </p:txBody>
      </p:sp>
      <p:sp>
        <p:nvSpPr>
          <p:cNvPr id="3" name="Turinio vietos rezervavimo ženklas 2"/>
          <p:cNvSpPr>
            <a:spLocks noGrp="1"/>
          </p:cNvSpPr>
          <p:nvPr>
            <p:ph sz="quarter" idx="1"/>
          </p:nvPr>
        </p:nvSpPr>
        <p:spPr/>
        <p:txBody>
          <a:bodyPr>
            <a:normAutofit fontScale="92500" lnSpcReduction="20000"/>
          </a:bodyPr>
          <a:lstStyle/>
          <a:p>
            <a:r>
              <a:rPr lang="lt-LT" b="1" dirty="0" smtClean="0"/>
              <a:t>Būsimų ugdytinių mokyklėlė </a:t>
            </a:r>
            <a:r>
              <a:rPr lang="lt-LT" dirty="0" smtClean="0"/>
              <a:t>&lt;</a:t>
            </a:r>
            <a:r>
              <a:rPr lang="lt-LT" dirty="0"/>
              <a:t>Lankėme susitikimus su </a:t>
            </a:r>
            <a:r>
              <a:rPr lang="lt-LT" dirty="0" smtClean="0"/>
              <a:t>auklėtojomis </a:t>
            </a:r>
            <a:r>
              <a:rPr lang="lt-LT" dirty="0"/>
              <a:t>ir kitomis mokytojomis (kūno kultūros, muzikos</a:t>
            </a:r>
            <a:r>
              <a:rPr lang="lt-LT" dirty="0" smtClean="0"/>
              <a:t>)&gt;</a:t>
            </a:r>
          </a:p>
          <a:p>
            <a:r>
              <a:rPr lang="lt-LT" b="1" dirty="0" smtClean="0"/>
              <a:t>Apsilankymai darželio teritorijoje </a:t>
            </a:r>
            <a:r>
              <a:rPr lang="lt-LT" dirty="0" smtClean="0"/>
              <a:t>&lt;</a:t>
            </a:r>
            <a:r>
              <a:rPr lang="lt-LT" dirty="0" smtClean="0"/>
              <a:t>buvome atvykę susipažinti su darželiu keletą kartų&gt;, &lt;</a:t>
            </a:r>
            <a:r>
              <a:rPr lang="lt-LT" dirty="0"/>
              <a:t>Vis </a:t>
            </a:r>
            <a:r>
              <a:rPr lang="lt-LT" dirty="0" smtClean="0"/>
              <a:t>praeidavome </a:t>
            </a:r>
            <a:r>
              <a:rPr lang="lt-LT" dirty="0"/>
              <a:t>pro </a:t>
            </a:r>
            <a:r>
              <a:rPr lang="lt-LT" dirty="0" smtClean="0"/>
              <a:t>darželį, rodėm </a:t>
            </a:r>
            <a:r>
              <a:rPr lang="lt-LT" dirty="0"/>
              <a:t>kur ji </a:t>
            </a:r>
            <a:r>
              <a:rPr lang="lt-LT" dirty="0" smtClean="0"/>
              <a:t>turės eiti&gt;</a:t>
            </a:r>
          </a:p>
          <a:p>
            <a:r>
              <a:rPr lang="lt-LT" b="1" dirty="0" smtClean="0"/>
              <a:t>Aktyvus gyvenimo būdas</a:t>
            </a:r>
            <a:r>
              <a:rPr lang="lt-LT" dirty="0" smtClean="0"/>
              <a:t>: &lt;</a:t>
            </a:r>
            <a:r>
              <a:rPr lang="lt-LT" dirty="0"/>
              <a:t>lankėme miesto būrelius, veiklas </a:t>
            </a:r>
            <a:r>
              <a:rPr lang="lt-LT" dirty="0" smtClean="0"/>
              <a:t>vaikams&gt;,  &lt;</a:t>
            </a:r>
            <a:r>
              <a:rPr lang="lt-LT" dirty="0"/>
              <a:t>Lankydavosi daugiau vietose kur yra vaikų, kad prie jų priprastų</a:t>
            </a:r>
            <a:r>
              <a:rPr lang="lt-LT" dirty="0" smtClean="0"/>
              <a:t>.&gt;</a:t>
            </a:r>
          </a:p>
          <a:p>
            <a:r>
              <a:rPr lang="lt-LT" b="1" dirty="0" smtClean="0"/>
              <a:t>Pokalbiai apie darželį </a:t>
            </a:r>
            <a:r>
              <a:rPr lang="lt-LT" dirty="0" smtClean="0"/>
              <a:t>&lt;</a:t>
            </a:r>
            <a:r>
              <a:rPr lang="lt-LT" dirty="0"/>
              <a:t>Buvo pasakojama ir kalbama apie lankymą</a:t>
            </a:r>
            <a:r>
              <a:rPr lang="lt-LT" dirty="0" smtClean="0"/>
              <a:t>.&gt;</a:t>
            </a:r>
            <a:r>
              <a:rPr lang="lt-LT" dirty="0" smtClean="0"/>
              <a:t>;</a:t>
            </a:r>
          </a:p>
          <a:p>
            <a:r>
              <a:rPr lang="lt-LT" b="1" dirty="0" smtClean="0"/>
              <a:t>Darželio ritmas </a:t>
            </a:r>
            <a:r>
              <a:rPr lang="lt-LT" dirty="0" smtClean="0"/>
              <a:t>&lt;</a:t>
            </a:r>
            <a:r>
              <a:rPr lang="lt-LT" dirty="0"/>
              <a:t>Taikėmės prie valgio, miego grafiko </a:t>
            </a:r>
            <a:r>
              <a:rPr lang="lt-LT" dirty="0" smtClean="0"/>
              <a:t>namuose&gt;</a:t>
            </a:r>
          </a:p>
          <a:p>
            <a:r>
              <a:rPr lang="lt-LT" b="1" dirty="0" smtClean="0"/>
              <a:t>Neruošėme.</a:t>
            </a:r>
            <a:endParaRPr lang="lt-LT" b="1" dirty="0"/>
          </a:p>
        </p:txBody>
      </p:sp>
    </p:spTree>
    <p:extLst>
      <p:ext uri="{BB962C8B-B14F-4D97-AF65-F5344CB8AC3E}">
        <p14:creationId xmlns:p14="http://schemas.microsoft.com/office/powerpoint/2010/main" val="351367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5" t="19468" r="48616" b="40266"/>
          <a:stretch/>
        </p:blipFill>
        <p:spPr bwMode="auto">
          <a:xfrm>
            <a:off x="0" y="32792"/>
            <a:ext cx="4455549" cy="268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168" t="22951" r="48501" b="38524"/>
          <a:stretch/>
        </p:blipFill>
        <p:spPr bwMode="auto">
          <a:xfrm>
            <a:off x="4877863" y="243252"/>
            <a:ext cx="4266137" cy="247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60232" y="476672"/>
            <a:ext cx="1099853" cy="369332"/>
          </a:xfrm>
          <a:prstGeom prst="rect">
            <a:avLst/>
          </a:prstGeom>
          <a:noFill/>
        </p:spPr>
        <p:txBody>
          <a:bodyPr wrap="none" rtlCol="0">
            <a:spAutoFit/>
          </a:bodyPr>
          <a:lstStyle/>
          <a:p>
            <a:r>
              <a:rPr lang="lt-LT" dirty="0" smtClean="0"/>
              <a:t>Pabiručiai</a:t>
            </a:r>
            <a:endParaRPr lang="lt-LT" dirty="0"/>
          </a:p>
        </p:txBody>
      </p:sp>
      <p:sp>
        <p:nvSpPr>
          <p:cNvPr id="7" name="TextBox 6"/>
          <p:cNvSpPr txBox="1"/>
          <p:nvPr/>
        </p:nvSpPr>
        <p:spPr>
          <a:xfrm>
            <a:off x="1763688" y="476672"/>
            <a:ext cx="1221040" cy="369332"/>
          </a:xfrm>
          <a:prstGeom prst="rect">
            <a:avLst/>
          </a:prstGeom>
          <a:noFill/>
        </p:spPr>
        <p:txBody>
          <a:bodyPr wrap="none" rtlCol="0">
            <a:spAutoFit/>
          </a:bodyPr>
          <a:lstStyle/>
          <a:p>
            <a:r>
              <a:rPr lang="lt-LT" dirty="0" err="1" smtClean="0"/>
              <a:t>Smaližiukai</a:t>
            </a:r>
            <a:endParaRPr lang="lt-LT" dirty="0"/>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857" t="21930" r="48996" b="40923"/>
          <a:stretch/>
        </p:blipFill>
        <p:spPr bwMode="auto">
          <a:xfrm>
            <a:off x="0" y="3717032"/>
            <a:ext cx="4455549" cy="271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16088" y="4077072"/>
            <a:ext cx="955262" cy="369332"/>
          </a:xfrm>
          <a:prstGeom prst="rect">
            <a:avLst/>
          </a:prstGeom>
          <a:noFill/>
        </p:spPr>
        <p:txBody>
          <a:bodyPr wrap="none" rtlCol="0">
            <a:spAutoFit/>
          </a:bodyPr>
          <a:lstStyle/>
          <a:p>
            <a:r>
              <a:rPr lang="lt-LT" dirty="0" smtClean="0"/>
              <a:t>Mažyliai</a:t>
            </a:r>
            <a:endParaRPr lang="lt-LT" dirty="0"/>
          </a:p>
        </p:txBody>
      </p:sp>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187" t="16419" r="48773" b="46062"/>
          <a:stretch/>
        </p:blipFill>
        <p:spPr bwMode="auto">
          <a:xfrm>
            <a:off x="4480363" y="3845278"/>
            <a:ext cx="4669136" cy="258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33300" y="4077072"/>
            <a:ext cx="1163332" cy="369332"/>
          </a:xfrm>
          <a:prstGeom prst="rect">
            <a:avLst/>
          </a:prstGeom>
          <a:noFill/>
        </p:spPr>
        <p:txBody>
          <a:bodyPr wrap="none" rtlCol="0">
            <a:spAutoFit/>
          </a:bodyPr>
          <a:lstStyle/>
          <a:p>
            <a:r>
              <a:rPr lang="lt-LT" dirty="0" err="1" smtClean="0"/>
              <a:t>Boružiukai</a:t>
            </a:r>
            <a:endParaRPr lang="lt-LT" dirty="0"/>
          </a:p>
        </p:txBody>
      </p:sp>
    </p:spTree>
    <p:extLst>
      <p:ext uri="{BB962C8B-B14F-4D97-AF65-F5344CB8AC3E}">
        <p14:creationId xmlns:p14="http://schemas.microsoft.com/office/powerpoint/2010/main" val="244675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dirty="0" smtClean="0">
                <a:solidFill>
                  <a:schemeClr val="accent2">
                    <a:lumMod val="75000"/>
                  </a:schemeClr>
                </a:solidFill>
              </a:rPr>
              <a:t>Sėkmingą adaptaciją lėmė:</a:t>
            </a:r>
            <a:endParaRPr lang="lt-LT" b="1" dirty="0">
              <a:solidFill>
                <a:schemeClr val="accent2">
                  <a:lumMod val="75000"/>
                </a:schemeClr>
              </a:solidFill>
            </a:endParaRPr>
          </a:p>
        </p:txBody>
      </p:sp>
      <p:sp>
        <p:nvSpPr>
          <p:cNvPr id="3" name="Turinio vietos rezervavimo ženklas 2"/>
          <p:cNvSpPr>
            <a:spLocks noGrp="1"/>
          </p:cNvSpPr>
          <p:nvPr>
            <p:ph sz="quarter" idx="1"/>
          </p:nvPr>
        </p:nvSpPr>
        <p:spPr/>
        <p:txBody>
          <a:bodyPr>
            <a:normAutofit fontScale="92500" lnSpcReduction="20000"/>
          </a:bodyPr>
          <a:lstStyle/>
          <a:p>
            <a:r>
              <a:rPr lang="lt-LT" b="1" dirty="0" smtClean="0"/>
              <a:t>Pokalbiai:</a:t>
            </a:r>
            <a:r>
              <a:rPr lang="lt-LT" dirty="0" smtClean="0"/>
              <a:t> &lt;Nuolatinis </a:t>
            </a:r>
            <a:r>
              <a:rPr lang="lt-LT" dirty="0"/>
              <a:t>pasakojimas apie </a:t>
            </a:r>
            <a:r>
              <a:rPr lang="lt-LT" dirty="0" smtClean="0"/>
              <a:t>darželį&gt;, &lt;</a:t>
            </a:r>
            <a:r>
              <a:rPr lang="lt-LT" dirty="0"/>
              <a:t>nuolatinis po truputį lengvas kalbėjimas su vaiku apie darželį, dar prieš pradedant jį </a:t>
            </a:r>
            <a:r>
              <a:rPr lang="lt-LT" dirty="0" smtClean="0"/>
              <a:t>lankyti&gt;;</a:t>
            </a:r>
          </a:p>
          <a:p>
            <a:r>
              <a:rPr lang="lt-LT" b="1" dirty="0" smtClean="0"/>
              <a:t>Būsimų ugdytinių mokyklėlė</a:t>
            </a:r>
            <a:r>
              <a:rPr lang="lt-LT" dirty="0" smtClean="0"/>
              <a:t> &lt;pamokėlių lankymas&gt;, </a:t>
            </a:r>
          </a:p>
          <a:p>
            <a:r>
              <a:rPr lang="lt-LT" b="1" dirty="0" smtClean="0"/>
              <a:t>Aktyvus socialinis gyvenimo būdas</a:t>
            </a:r>
            <a:r>
              <a:rPr lang="lt-LT" dirty="0" smtClean="0"/>
              <a:t>: &lt;kitos </a:t>
            </a:r>
            <a:r>
              <a:rPr lang="lt-LT" dirty="0"/>
              <a:t>veiklos iki darželio lankymas, buvimas tarp vaikų, svetimų </a:t>
            </a:r>
            <a:r>
              <a:rPr lang="lt-LT" dirty="0" smtClean="0"/>
              <a:t>žmonių&gt;, </a:t>
            </a:r>
          </a:p>
          <a:p>
            <a:r>
              <a:rPr lang="lt-LT" b="1" dirty="0" smtClean="0"/>
              <a:t>Pedagogai:</a:t>
            </a:r>
            <a:r>
              <a:rPr lang="lt-LT" dirty="0" smtClean="0"/>
              <a:t> &lt;</a:t>
            </a:r>
            <a:r>
              <a:rPr lang="lt-LT" dirty="0" err="1"/>
              <a:t>Begalo</a:t>
            </a:r>
            <a:r>
              <a:rPr lang="lt-LT" dirty="0"/>
              <a:t> didelį darbą darė grupėje </a:t>
            </a:r>
            <a:r>
              <a:rPr lang="lt-LT" dirty="0" smtClean="0"/>
              <a:t>dirbančios </a:t>
            </a:r>
            <a:r>
              <a:rPr lang="lt-LT" dirty="0"/>
              <a:t>moterys, nestokodamos meilės kiekvienam, adaptacija buvo labai lengva, nes visada buvo nuglostyti, numyluoti vaikai, savo švelnumu ir rūpesčiu lengvai prisijaukino vaikučius</a:t>
            </a:r>
            <a:r>
              <a:rPr lang="lt-LT" dirty="0" smtClean="0"/>
              <a:t>.&gt;, &lt;</a:t>
            </a:r>
            <a:r>
              <a:rPr lang="lt-LT" dirty="0"/>
              <a:t>Auklėtojų atsidavimas savo </a:t>
            </a:r>
            <a:r>
              <a:rPr lang="lt-LT" dirty="0" smtClean="0"/>
              <a:t>darbui&gt;, &lt;</a:t>
            </a:r>
            <a:r>
              <a:rPr lang="lt-LT" dirty="0"/>
              <a:t> Prisidėjo ir auklėtojos, kurios </a:t>
            </a:r>
            <a:r>
              <a:rPr lang="lt-LT" dirty="0" smtClean="0"/>
              <a:t>užimdamos </a:t>
            </a:r>
            <a:r>
              <a:rPr lang="lt-LT" dirty="0"/>
              <a:t>vaiką jam </a:t>
            </a:r>
            <a:r>
              <a:rPr lang="lt-LT" dirty="0" smtClean="0"/>
              <a:t>padėjo </a:t>
            </a:r>
            <a:r>
              <a:rPr lang="lt-LT" dirty="0"/>
              <a:t>išvengti skausmingo atsisveikinimo ryte</a:t>
            </a:r>
            <a:r>
              <a:rPr lang="lt-LT" dirty="0" smtClean="0"/>
              <a:t>.&gt;;</a:t>
            </a:r>
          </a:p>
          <a:p>
            <a:r>
              <a:rPr lang="lt-LT" b="1" dirty="0" smtClean="0"/>
              <a:t>Greitas atsisveikinimas</a:t>
            </a:r>
            <a:r>
              <a:rPr lang="lt-LT" dirty="0" smtClean="0"/>
              <a:t>: &lt;Kad </a:t>
            </a:r>
            <a:r>
              <a:rPr lang="lt-LT" dirty="0"/>
              <a:t>greitai išeidavau, </a:t>
            </a:r>
            <a:r>
              <a:rPr lang="lt-LT" dirty="0" smtClean="0"/>
              <a:t>nepasilikdavau </a:t>
            </a:r>
            <a:r>
              <a:rPr lang="lt-LT" dirty="0"/>
              <a:t>grupėje. Ir pietų miegoti pradėjo po savaitės</a:t>
            </a:r>
            <a:r>
              <a:rPr lang="lt-LT" dirty="0" smtClean="0"/>
              <a:t>.&gt;</a:t>
            </a:r>
            <a:endParaRPr lang="lt-LT" dirty="0"/>
          </a:p>
        </p:txBody>
      </p:sp>
    </p:spTree>
    <p:extLst>
      <p:ext uri="{BB962C8B-B14F-4D97-AF65-F5344CB8AC3E}">
        <p14:creationId xmlns:p14="http://schemas.microsoft.com/office/powerpoint/2010/main" val="389075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dirty="0" smtClean="0">
                <a:solidFill>
                  <a:schemeClr val="accent2">
                    <a:lumMod val="75000"/>
                  </a:schemeClr>
                </a:solidFill>
              </a:rPr>
              <a:t>Kitokia patirtis...</a:t>
            </a:r>
            <a:endParaRPr lang="lt-LT" b="1" dirty="0">
              <a:solidFill>
                <a:schemeClr val="accent2">
                  <a:lumMod val="75000"/>
                </a:schemeClr>
              </a:solidFill>
            </a:endParaRPr>
          </a:p>
        </p:txBody>
      </p:sp>
      <p:sp>
        <p:nvSpPr>
          <p:cNvPr id="3" name="Turinio vietos rezervavimo ženklas 2"/>
          <p:cNvSpPr>
            <a:spLocks noGrp="1"/>
          </p:cNvSpPr>
          <p:nvPr>
            <p:ph sz="quarter" idx="1"/>
          </p:nvPr>
        </p:nvSpPr>
        <p:spPr/>
        <p:txBody>
          <a:bodyPr>
            <a:normAutofit/>
          </a:bodyPr>
          <a:lstStyle/>
          <a:p>
            <a:r>
              <a:rPr lang="lt-LT" dirty="0" smtClean="0"/>
              <a:t>„Patirtis </a:t>
            </a:r>
            <a:r>
              <a:rPr lang="lt-LT" dirty="0"/>
              <a:t>leidžia pasakyti, kad mamos sunkiau atsisveikinti su vaikais. Tėčiams lengviau</a:t>
            </a:r>
            <a:r>
              <a:rPr lang="lt-LT" dirty="0" smtClean="0"/>
              <a:t>.“;</a:t>
            </a:r>
          </a:p>
          <a:p>
            <a:r>
              <a:rPr lang="lt-LT" dirty="0" smtClean="0"/>
              <a:t>„Vyresniam </a:t>
            </a:r>
            <a:r>
              <a:rPr lang="lt-LT" dirty="0"/>
              <a:t>vaikui buvo sunkiai "atsiplėšti" nuo mamos. </a:t>
            </a:r>
            <a:r>
              <a:rPr lang="lt-LT" dirty="0" smtClean="0"/>
              <a:t>Paklausėme </a:t>
            </a:r>
            <a:r>
              <a:rPr lang="lt-LT" dirty="0"/>
              <a:t>auklėtojų patarimų ir vaiką vedė tėtis. tuomet per savaitę baigėsi ašaros ir kiti sunkumai</a:t>
            </a:r>
            <a:r>
              <a:rPr lang="lt-LT" dirty="0" smtClean="0"/>
              <a:t>.“;</a:t>
            </a:r>
          </a:p>
          <a:p>
            <a:r>
              <a:rPr lang="lt-LT" dirty="0" smtClean="0"/>
              <a:t>„</a:t>
            </a:r>
            <a:r>
              <a:rPr lang="lt-LT" dirty="0"/>
              <a:t>Abu vaikai adaptaciją praėjo sėkmingai lengvai. Manau reikia ruoštis tėvams ir bendradarbiauti su auklėtojomis</a:t>
            </a:r>
            <a:r>
              <a:rPr lang="lt-LT" dirty="0" smtClean="0"/>
              <a:t>.“</a:t>
            </a:r>
            <a:endParaRPr lang="lt-LT" dirty="0"/>
          </a:p>
        </p:txBody>
      </p:sp>
    </p:spTree>
    <p:extLst>
      <p:ext uri="{BB962C8B-B14F-4D97-AF65-F5344CB8AC3E}">
        <p14:creationId xmlns:p14="http://schemas.microsoft.com/office/powerpoint/2010/main" val="251008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21" t="22132" r="48616" b="40476"/>
          <a:stretch/>
        </p:blipFill>
        <p:spPr bwMode="auto">
          <a:xfrm>
            <a:off x="11832" y="0"/>
            <a:ext cx="4337003"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457808"/>
            <a:ext cx="1163332" cy="369332"/>
          </a:xfrm>
          <a:prstGeom prst="rect">
            <a:avLst/>
          </a:prstGeom>
          <a:noFill/>
        </p:spPr>
        <p:txBody>
          <a:bodyPr wrap="none" rtlCol="0">
            <a:spAutoFit/>
          </a:bodyPr>
          <a:lstStyle/>
          <a:p>
            <a:r>
              <a:rPr lang="lt-LT" dirty="0" err="1" smtClean="0"/>
              <a:t>Boružiukai</a:t>
            </a:r>
            <a:endParaRPr lang="lt-LT"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479" t="18697" r="48271" b="43238"/>
          <a:stretch/>
        </p:blipFill>
        <p:spPr bwMode="auto">
          <a:xfrm>
            <a:off x="4644007" y="22222"/>
            <a:ext cx="4495669" cy="251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68144" y="461653"/>
            <a:ext cx="955262" cy="369332"/>
          </a:xfrm>
          <a:prstGeom prst="rect">
            <a:avLst/>
          </a:prstGeom>
          <a:noFill/>
        </p:spPr>
        <p:txBody>
          <a:bodyPr wrap="none" rtlCol="0">
            <a:spAutoFit/>
          </a:bodyPr>
          <a:lstStyle/>
          <a:p>
            <a:r>
              <a:rPr lang="lt-LT" dirty="0" smtClean="0"/>
              <a:t>Mažyliai</a:t>
            </a:r>
            <a:endParaRPr lang="lt-LT" dirty="0"/>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965" t="26340" r="47880" b="36830"/>
          <a:stretch/>
        </p:blipFill>
        <p:spPr bwMode="auto">
          <a:xfrm>
            <a:off x="23203" y="3140968"/>
            <a:ext cx="5094514" cy="269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42489" y="3501008"/>
            <a:ext cx="1221040" cy="369332"/>
          </a:xfrm>
          <a:prstGeom prst="rect">
            <a:avLst/>
          </a:prstGeom>
          <a:noFill/>
        </p:spPr>
        <p:txBody>
          <a:bodyPr wrap="none" rtlCol="0">
            <a:spAutoFit/>
          </a:bodyPr>
          <a:lstStyle/>
          <a:p>
            <a:r>
              <a:rPr lang="lt-LT" dirty="0" err="1" smtClean="0"/>
              <a:t>Smaližiukai</a:t>
            </a:r>
            <a:endParaRPr lang="lt-LT" dirty="0"/>
          </a:p>
        </p:txBody>
      </p:sp>
    </p:spTree>
    <p:extLst>
      <p:ext uri="{BB962C8B-B14F-4D97-AF65-F5344CB8AC3E}">
        <p14:creationId xmlns:p14="http://schemas.microsoft.com/office/powerpoint/2010/main" val="2418147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adinė">
  <a:themeElements>
    <a:clrScheme name="Pradinė">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radinė">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adinė">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180</TotalTime>
  <Words>566</Words>
  <Application>Microsoft Office PowerPoint</Application>
  <PresentationFormat>Demonstracija ekrane (4:3)</PresentationFormat>
  <Paragraphs>53</Paragraphs>
  <Slides>10</Slides>
  <Notes>0</Notes>
  <HiddenSlides>0</HiddenSlides>
  <MMClips>0</MMClips>
  <ScaleCrop>false</ScaleCrop>
  <HeadingPairs>
    <vt:vector size="4" baseType="variant">
      <vt:variant>
        <vt:lpstr>Tema</vt:lpstr>
      </vt:variant>
      <vt:variant>
        <vt:i4>1</vt:i4>
      </vt:variant>
      <vt:variant>
        <vt:lpstr>Skaidrių pavadinimai</vt:lpstr>
      </vt:variant>
      <vt:variant>
        <vt:i4>10</vt:i4>
      </vt:variant>
    </vt:vector>
  </HeadingPairs>
  <TitlesOfParts>
    <vt:vector size="11" baseType="lpstr">
      <vt:lpstr>Pradinė</vt:lpstr>
      <vt:lpstr>Lopšelio vaikų adaptacijos tyrimas 2022-2023 m.m.  </vt:lpstr>
      <vt:lpstr>PowerPoint pristatymas</vt:lpstr>
      <vt:lpstr>Pirmosios vaiko dienos lopšelyje – darželyje. Kokie išgyvenimai (Jūsų jausmai, sunkumai ir kt.) lydėjo vaikui pradėjus lankyti lopšelį-darželį?</vt:lpstr>
      <vt:lpstr>PowerPoint pristatymas</vt:lpstr>
      <vt:lpstr>Kaip ruošėte vaiką darželiui?</vt:lpstr>
      <vt:lpstr>PowerPoint pristatymas</vt:lpstr>
      <vt:lpstr>Sėkmingą adaptaciją lėmė:</vt:lpstr>
      <vt:lpstr>Kitokia patirtis...</vt:lpstr>
      <vt:lpstr>PowerPoint pristatymas</vt:lpstr>
      <vt:lpstr>Kad vaikų adaptacija darželyje būtų sėkmingesnė, siūlau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Lopšelio vaikų adaptacijos tyrimas 2022-2023 m.m.</dc:title>
  <dc:creator>Vartotojas</dc:creator>
  <cp:lastModifiedBy>Vartotojas</cp:lastModifiedBy>
  <cp:revision>15</cp:revision>
  <dcterms:created xsi:type="dcterms:W3CDTF">2023-06-30T09:39:23Z</dcterms:created>
  <dcterms:modified xsi:type="dcterms:W3CDTF">2023-06-30T12:40:15Z</dcterms:modified>
</cp:coreProperties>
</file>